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21"/>
  </p:notesMasterIdLst>
  <p:handoutMasterIdLst>
    <p:handoutMasterId r:id="rId22"/>
  </p:handoutMasterIdLst>
  <p:sldIdLst>
    <p:sldId id="898" r:id="rId2"/>
    <p:sldId id="1145" r:id="rId3"/>
    <p:sldId id="1141" r:id="rId4"/>
    <p:sldId id="1146" r:id="rId5"/>
    <p:sldId id="1148" r:id="rId6"/>
    <p:sldId id="1149" r:id="rId7"/>
    <p:sldId id="1150" r:id="rId8"/>
    <p:sldId id="1153" r:id="rId9"/>
    <p:sldId id="1152" r:id="rId10"/>
    <p:sldId id="1154" r:id="rId11"/>
    <p:sldId id="1151" r:id="rId12"/>
    <p:sldId id="1137" r:id="rId13"/>
    <p:sldId id="1138" r:id="rId14"/>
    <p:sldId id="1107" r:id="rId15"/>
    <p:sldId id="1106" r:id="rId16"/>
    <p:sldId id="1109" r:id="rId17"/>
    <p:sldId id="1123" r:id="rId18"/>
    <p:sldId id="1081" r:id="rId19"/>
    <p:sldId id="938" r:id="rId20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Antonio" initials="J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6D"/>
    <a:srgbClr val="C6E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88351" autoAdjust="0"/>
  </p:normalViewPr>
  <p:slideViewPr>
    <p:cSldViewPr>
      <p:cViewPr varScale="1">
        <p:scale>
          <a:sx n="72" d="100"/>
          <a:sy n="72" d="100"/>
        </p:scale>
        <p:origin x="13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CONAFE\CURSOS%20Y%20CHARLAS\DIVULGACI&#211;N%20GEN&#211;MICA%202018\GESVAC\TENDENCIAPROD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TENDENCIAPROD!$F$1</c:f>
              <c:strCache>
                <c:ptCount val="1"/>
                <c:pt idx="0">
                  <c:v>kp305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TENDENCIAPROD!$A$2:$A$39</c:f>
              <c:numCache>
                <c:formatCode>General</c:formatCode>
                <c:ptCount val="3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  <c:extLst/>
            </c:numRef>
          </c:cat>
          <c:val>
            <c:numRef>
              <c:f>TENDENCIAPROD!$F$2:$F$27</c:f>
              <c:numCache>
                <c:formatCode>General</c:formatCode>
                <c:ptCount val="25"/>
                <c:pt idx="0">
                  <c:v>205.52248829534099</c:v>
                </c:pt>
                <c:pt idx="1">
                  <c:v>216.19270264365301</c:v>
                </c:pt>
                <c:pt idx="2">
                  <c:v>221.55430493727201</c:v>
                </c:pt>
                <c:pt idx="3">
                  <c:v>223.66301199834501</c:v>
                </c:pt>
                <c:pt idx="4">
                  <c:v>228.30411788868301</c:v>
                </c:pt>
                <c:pt idx="5">
                  <c:v>236.98631899147901</c:v>
                </c:pt>
                <c:pt idx="6">
                  <c:v>240.175475303734</c:v>
                </c:pt>
                <c:pt idx="7">
                  <c:v>242.191882471985</c:v>
                </c:pt>
                <c:pt idx="8">
                  <c:v>249.03745134521199</c:v>
                </c:pt>
                <c:pt idx="9">
                  <c:v>251.032402260515</c:v>
                </c:pt>
                <c:pt idx="10">
                  <c:v>254.73966312848501</c:v>
                </c:pt>
                <c:pt idx="11">
                  <c:v>260.09186643555603</c:v>
                </c:pt>
                <c:pt idx="12">
                  <c:v>265.24632864248099</c:v>
                </c:pt>
                <c:pt idx="13">
                  <c:v>266.57030495870703</c:v>
                </c:pt>
                <c:pt idx="14">
                  <c:v>266.79348430040699</c:v>
                </c:pt>
                <c:pt idx="15">
                  <c:v>267.33926340019701</c:v>
                </c:pt>
                <c:pt idx="16">
                  <c:v>275.79266320170802</c:v>
                </c:pt>
                <c:pt idx="17">
                  <c:v>279.063280982435</c:v>
                </c:pt>
                <c:pt idx="18">
                  <c:v>279.75966289720901</c:v>
                </c:pt>
                <c:pt idx="19">
                  <c:v>279.903014495062</c:v>
                </c:pt>
                <c:pt idx="20">
                  <c:v>285.93364495869002</c:v>
                </c:pt>
                <c:pt idx="21">
                  <c:v>287.75243608574999</c:v>
                </c:pt>
                <c:pt idx="22">
                  <c:v>293.250684487885</c:v>
                </c:pt>
                <c:pt idx="23">
                  <c:v>299.62659049850998</c:v>
                </c:pt>
                <c:pt idx="24">
                  <c:v>306.04817900005099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CE3F-4AC4-AE27-E784CA61D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620760"/>
        <c:axId val="364619584"/>
      </c:lineChart>
      <c:lineChart>
        <c:grouping val="standard"/>
        <c:varyColors val="0"/>
        <c:ser>
          <c:idx val="1"/>
          <c:order val="1"/>
          <c:tx>
            <c:strRef>
              <c:f>TENDENCIAPROD!$K$1</c:f>
              <c:strCache>
                <c:ptCount val="1"/>
                <c:pt idx="0">
                  <c:v>kp</c:v>
                </c:pt>
              </c:strCache>
            </c:strRef>
          </c:tx>
          <c:spPr>
            <a:ln w="28575" cap="rnd">
              <a:solidFill>
                <a:schemeClr val="tx2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TENDENCIAPROD!$A$2:$A$27</c:f>
              <c:numCache>
                <c:formatCode>General</c:formatCod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  <c:extLst/>
            </c:numRef>
          </c:cat>
          <c:val>
            <c:numRef>
              <c:f>TENDENCIAPROD!$K$2:$K$27</c:f>
              <c:numCache>
                <c:formatCode>General</c:formatCode>
                <c:ptCount val="25"/>
                <c:pt idx="0">
                  <c:v>-43</c:v>
                </c:pt>
                <c:pt idx="1">
                  <c:v>-39</c:v>
                </c:pt>
                <c:pt idx="2">
                  <c:v>-36</c:v>
                </c:pt>
                <c:pt idx="3">
                  <c:v>-33</c:v>
                </c:pt>
                <c:pt idx="4">
                  <c:v>-30</c:v>
                </c:pt>
                <c:pt idx="5">
                  <c:v>-28</c:v>
                </c:pt>
                <c:pt idx="6">
                  <c:v>-26</c:v>
                </c:pt>
                <c:pt idx="7">
                  <c:v>-23</c:v>
                </c:pt>
                <c:pt idx="8">
                  <c:v>-20</c:v>
                </c:pt>
                <c:pt idx="9">
                  <c:v>-17</c:v>
                </c:pt>
                <c:pt idx="10">
                  <c:v>-15</c:v>
                </c:pt>
                <c:pt idx="11">
                  <c:v>-13</c:v>
                </c:pt>
                <c:pt idx="12">
                  <c:v>-11</c:v>
                </c:pt>
                <c:pt idx="13">
                  <c:v>-9</c:v>
                </c:pt>
                <c:pt idx="14">
                  <c:v>-7</c:v>
                </c:pt>
                <c:pt idx="15">
                  <c:v>-5</c:v>
                </c:pt>
                <c:pt idx="16">
                  <c:v>-2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3</c:v>
                </c:pt>
                <c:pt idx="21">
                  <c:v>5</c:v>
                </c:pt>
                <c:pt idx="22">
                  <c:v>8</c:v>
                </c:pt>
                <c:pt idx="23">
                  <c:v>11</c:v>
                </c:pt>
                <c:pt idx="24">
                  <c:v>14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E3F-4AC4-AE27-E784CA61D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619976"/>
        <c:axId val="364624680"/>
      </c:lineChart>
      <c:catAx>
        <c:axId val="36462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4619584"/>
        <c:crosses val="autoZero"/>
        <c:auto val="1"/>
        <c:lblAlgn val="ctr"/>
        <c:lblOffset val="100"/>
        <c:noMultiLvlLbl val="0"/>
      </c:catAx>
      <c:valAx>
        <c:axId val="364619584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4620760"/>
        <c:crosses val="autoZero"/>
        <c:crossBetween val="between"/>
      </c:valAx>
      <c:valAx>
        <c:axId val="364624680"/>
        <c:scaling>
          <c:orientation val="minMax"/>
          <c:max val="7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4619976"/>
        <c:crosses val="max"/>
        <c:crossBetween val="between"/>
      </c:valAx>
      <c:catAx>
        <c:axId val="364619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4624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4E322-BCDC-4C4E-B851-6D59A7B251E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DD0E81F-A5FC-465E-8261-4F2BFC04123C}">
      <dgm:prSet phldrT="[Texto]" custT="1"/>
      <dgm:spPr/>
      <dgm:t>
        <a:bodyPr/>
        <a:lstStyle/>
        <a:p>
          <a:r>
            <a:rPr lang="es-ES" sz="2000" dirty="0"/>
            <a:t>Objetivo</a:t>
          </a:r>
        </a:p>
      </dgm:t>
    </dgm:pt>
    <dgm:pt modelId="{F83CB0EA-0064-4550-9102-253256B4DE42}" type="parTrans" cxnId="{3197E2B2-1C87-4241-8B58-A22DCD3622D2}">
      <dgm:prSet/>
      <dgm:spPr/>
      <dgm:t>
        <a:bodyPr/>
        <a:lstStyle/>
        <a:p>
          <a:endParaRPr lang="es-ES" sz="2000"/>
        </a:p>
      </dgm:t>
    </dgm:pt>
    <dgm:pt modelId="{336605DC-2C43-404F-8D5D-CD8F246D86E9}" type="sibTrans" cxnId="{3197E2B2-1C87-4241-8B58-A22DCD3622D2}">
      <dgm:prSet/>
      <dgm:spPr/>
      <dgm:t>
        <a:bodyPr/>
        <a:lstStyle/>
        <a:p>
          <a:endParaRPr lang="es-ES" sz="2000"/>
        </a:p>
      </dgm:t>
    </dgm:pt>
    <dgm:pt modelId="{D53B56A2-CAC0-47AB-A057-6B36382698AE}">
      <dgm:prSet phldrT="[Texto]" custT="1"/>
      <dgm:spPr/>
      <dgm:t>
        <a:bodyPr/>
        <a:lstStyle/>
        <a:p>
          <a:r>
            <a:rPr lang="es-ES" sz="2000" dirty="0"/>
            <a:t>Datos</a:t>
          </a:r>
        </a:p>
      </dgm:t>
    </dgm:pt>
    <dgm:pt modelId="{8F6E7F46-160A-4154-9FF5-B49D8FEEA30E}" type="parTrans" cxnId="{5A117050-CE62-4342-AA02-9470A8D3D68C}">
      <dgm:prSet/>
      <dgm:spPr/>
      <dgm:t>
        <a:bodyPr/>
        <a:lstStyle/>
        <a:p>
          <a:endParaRPr lang="es-ES" sz="2000"/>
        </a:p>
      </dgm:t>
    </dgm:pt>
    <dgm:pt modelId="{BD148344-53CB-49B9-BEF7-B0230F87E9C2}" type="sibTrans" cxnId="{5A117050-CE62-4342-AA02-9470A8D3D68C}">
      <dgm:prSet/>
      <dgm:spPr/>
      <dgm:t>
        <a:bodyPr/>
        <a:lstStyle/>
        <a:p>
          <a:endParaRPr lang="es-ES" sz="2000"/>
        </a:p>
      </dgm:t>
    </dgm:pt>
    <dgm:pt modelId="{1150A309-D8F2-4C4E-A60B-4906FE9B2B57}">
      <dgm:prSet phldrT="[Texto]" custT="1"/>
      <dgm:spPr/>
      <dgm:t>
        <a:bodyPr/>
        <a:lstStyle/>
        <a:p>
          <a:r>
            <a:rPr lang="es-ES" sz="2000" dirty="0"/>
            <a:t>Estructura</a:t>
          </a:r>
        </a:p>
      </dgm:t>
    </dgm:pt>
    <dgm:pt modelId="{45E6A2D9-6E46-408D-AD7D-8A27F22314C1}" type="parTrans" cxnId="{EED27E1D-AF64-4186-B75B-4F6483EA4CC9}">
      <dgm:prSet/>
      <dgm:spPr/>
      <dgm:t>
        <a:bodyPr/>
        <a:lstStyle/>
        <a:p>
          <a:endParaRPr lang="es-ES" sz="2000"/>
        </a:p>
      </dgm:t>
    </dgm:pt>
    <dgm:pt modelId="{FF4D3CBA-DE76-42A8-B74F-C337300BD679}" type="sibTrans" cxnId="{EED27E1D-AF64-4186-B75B-4F6483EA4CC9}">
      <dgm:prSet/>
      <dgm:spPr/>
      <dgm:t>
        <a:bodyPr/>
        <a:lstStyle/>
        <a:p>
          <a:endParaRPr lang="es-ES" sz="2000"/>
        </a:p>
      </dgm:t>
    </dgm:pt>
    <dgm:pt modelId="{6BF752D8-0788-4614-88F1-BAF894484B92}" type="pres">
      <dgm:prSet presAssocID="{2AD4E322-BCDC-4C4E-B851-6D59A7B251E4}" presName="compositeShape" presStyleCnt="0">
        <dgm:presLayoutVars>
          <dgm:chMax val="7"/>
          <dgm:dir/>
          <dgm:resizeHandles val="exact"/>
        </dgm:presLayoutVars>
      </dgm:prSet>
      <dgm:spPr/>
    </dgm:pt>
    <dgm:pt modelId="{EEC4E197-1842-4677-AC8B-388C17C9BD59}" type="pres">
      <dgm:prSet presAssocID="{1DD0E81F-A5FC-465E-8261-4F2BFC04123C}" presName="circ1" presStyleLbl="vennNode1" presStyleIdx="0" presStyleCnt="3"/>
      <dgm:spPr/>
    </dgm:pt>
    <dgm:pt modelId="{63B3038D-87D1-4304-AA45-E51E6220E598}" type="pres">
      <dgm:prSet presAssocID="{1DD0E81F-A5FC-465E-8261-4F2BFC0412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77CD4B-DA22-49D9-9883-1BCB86A210E8}" type="pres">
      <dgm:prSet presAssocID="{D53B56A2-CAC0-47AB-A057-6B36382698AE}" presName="circ2" presStyleLbl="vennNode1" presStyleIdx="1" presStyleCnt="3"/>
      <dgm:spPr/>
    </dgm:pt>
    <dgm:pt modelId="{F2492B9D-D607-4749-95B3-93DF199C7ACE}" type="pres">
      <dgm:prSet presAssocID="{D53B56A2-CAC0-47AB-A057-6B36382698A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94010A9-8A89-4400-BDDA-3D7037FF9064}" type="pres">
      <dgm:prSet presAssocID="{1150A309-D8F2-4C4E-A60B-4906FE9B2B57}" presName="circ3" presStyleLbl="vennNode1" presStyleIdx="2" presStyleCnt="3"/>
      <dgm:spPr/>
    </dgm:pt>
    <dgm:pt modelId="{4616104C-A2D6-40F2-8023-E8B65F675EF2}" type="pres">
      <dgm:prSet presAssocID="{1150A309-D8F2-4C4E-A60B-4906FE9B2B5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ED27E1D-AF64-4186-B75B-4F6483EA4CC9}" srcId="{2AD4E322-BCDC-4C4E-B851-6D59A7B251E4}" destId="{1150A309-D8F2-4C4E-A60B-4906FE9B2B57}" srcOrd="2" destOrd="0" parTransId="{45E6A2D9-6E46-408D-AD7D-8A27F22314C1}" sibTransId="{FF4D3CBA-DE76-42A8-B74F-C337300BD679}"/>
    <dgm:cxn modelId="{5A117050-CE62-4342-AA02-9470A8D3D68C}" srcId="{2AD4E322-BCDC-4C4E-B851-6D59A7B251E4}" destId="{D53B56A2-CAC0-47AB-A057-6B36382698AE}" srcOrd="1" destOrd="0" parTransId="{8F6E7F46-160A-4154-9FF5-B49D8FEEA30E}" sibTransId="{BD148344-53CB-49B9-BEF7-B0230F87E9C2}"/>
    <dgm:cxn modelId="{C2384B7F-1C5D-4EB5-9CCB-E95CFA750977}" type="presOf" srcId="{2AD4E322-BCDC-4C4E-B851-6D59A7B251E4}" destId="{6BF752D8-0788-4614-88F1-BAF894484B92}" srcOrd="0" destOrd="0" presId="urn:microsoft.com/office/officeart/2005/8/layout/venn1"/>
    <dgm:cxn modelId="{3197E2B2-1C87-4241-8B58-A22DCD3622D2}" srcId="{2AD4E322-BCDC-4C4E-B851-6D59A7B251E4}" destId="{1DD0E81F-A5FC-465E-8261-4F2BFC04123C}" srcOrd="0" destOrd="0" parTransId="{F83CB0EA-0064-4550-9102-253256B4DE42}" sibTransId="{336605DC-2C43-404F-8D5D-CD8F246D86E9}"/>
    <dgm:cxn modelId="{1AB2B6B9-612F-45B8-AAEA-6278567C64CB}" type="presOf" srcId="{1150A309-D8F2-4C4E-A60B-4906FE9B2B57}" destId="{C94010A9-8A89-4400-BDDA-3D7037FF9064}" srcOrd="0" destOrd="0" presId="urn:microsoft.com/office/officeart/2005/8/layout/venn1"/>
    <dgm:cxn modelId="{4EDD06BB-7E6A-453A-B294-A8DD7333B7CC}" type="presOf" srcId="{D53B56A2-CAC0-47AB-A057-6B36382698AE}" destId="{3B77CD4B-DA22-49D9-9883-1BCB86A210E8}" srcOrd="0" destOrd="0" presId="urn:microsoft.com/office/officeart/2005/8/layout/venn1"/>
    <dgm:cxn modelId="{30936EC1-D97B-42BA-92FE-AC896A7732F6}" type="presOf" srcId="{D53B56A2-CAC0-47AB-A057-6B36382698AE}" destId="{F2492B9D-D607-4749-95B3-93DF199C7ACE}" srcOrd="1" destOrd="0" presId="urn:microsoft.com/office/officeart/2005/8/layout/venn1"/>
    <dgm:cxn modelId="{162B32D0-2634-4D0A-B5CC-CBAE3E749FFB}" type="presOf" srcId="{1DD0E81F-A5FC-465E-8261-4F2BFC04123C}" destId="{EEC4E197-1842-4677-AC8B-388C17C9BD59}" srcOrd="0" destOrd="0" presId="urn:microsoft.com/office/officeart/2005/8/layout/venn1"/>
    <dgm:cxn modelId="{5DDFA0DB-6F32-4535-BF41-49A1EEDBAB1D}" type="presOf" srcId="{1150A309-D8F2-4C4E-A60B-4906FE9B2B57}" destId="{4616104C-A2D6-40F2-8023-E8B65F675EF2}" srcOrd="1" destOrd="0" presId="urn:microsoft.com/office/officeart/2005/8/layout/venn1"/>
    <dgm:cxn modelId="{DF4B69F0-670A-4F96-9EA9-E883168D701C}" type="presOf" srcId="{1DD0E81F-A5FC-465E-8261-4F2BFC04123C}" destId="{63B3038D-87D1-4304-AA45-E51E6220E598}" srcOrd="1" destOrd="0" presId="urn:microsoft.com/office/officeart/2005/8/layout/venn1"/>
    <dgm:cxn modelId="{985E02C9-9CA6-4E39-8030-6AEF36782AC7}" type="presParOf" srcId="{6BF752D8-0788-4614-88F1-BAF894484B92}" destId="{EEC4E197-1842-4677-AC8B-388C17C9BD59}" srcOrd="0" destOrd="0" presId="urn:microsoft.com/office/officeart/2005/8/layout/venn1"/>
    <dgm:cxn modelId="{CFAACC27-F594-4551-9774-4285B5AAC39C}" type="presParOf" srcId="{6BF752D8-0788-4614-88F1-BAF894484B92}" destId="{63B3038D-87D1-4304-AA45-E51E6220E598}" srcOrd="1" destOrd="0" presId="urn:microsoft.com/office/officeart/2005/8/layout/venn1"/>
    <dgm:cxn modelId="{8812D30E-ADEB-4327-A684-435B501A2C91}" type="presParOf" srcId="{6BF752D8-0788-4614-88F1-BAF894484B92}" destId="{3B77CD4B-DA22-49D9-9883-1BCB86A210E8}" srcOrd="2" destOrd="0" presId="urn:microsoft.com/office/officeart/2005/8/layout/venn1"/>
    <dgm:cxn modelId="{FDD890E2-997B-4EA5-9166-2C52F44D9D64}" type="presParOf" srcId="{6BF752D8-0788-4614-88F1-BAF894484B92}" destId="{F2492B9D-D607-4749-95B3-93DF199C7ACE}" srcOrd="3" destOrd="0" presId="urn:microsoft.com/office/officeart/2005/8/layout/venn1"/>
    <dgm:cxn modelId="{9E806ABF-8C6C-4DF8-A3FD-268B6A413917}" type="presParOf" srcId="{6BF752D8-0788-4614-88F1-BAF894484B92}" destId="{C94010A9-8A89-4400-BDDA-3D7037FF9064}" srcOrd="4" destOrd="0" presId="urn:microsoft.com/office/officeart/2005/8/layout/venn1"/>
    <dgm:cxn modelId="{EBA17ED2-C5E0-4029-B4AA-EE5A0649481D}" type="presParOf" srcId="{6BF752D8-0788-4614-88F1-BAF894484B92}" destId="{4616104C-A2D6-40F2-8023-E8B65F675EF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4E197-1842-4677-AC8B-388C17C9BD59}">
      <dsp:nvSpPr>
        <dsp:cNvPr id="0" name=""/>
        <dsp:cNvSpPr/>
      </dsp:nvSpPr>
      <dsp:spPr>
        <a:xfrm>
          <a:off x="2999893" y="61764"/>
          <a:ext cx="2964700" cy="29647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Objetivo</a:t>
          </a:r>
        </a:p>
      </dsp:txBody>
      <dsp:txXfrm>
        <a:off x="3395187" y="580587"/>
        <a:ext cx="2174113" cy="1334115"/>
      </dsp:txXfrm>
    </dsp:sp>
    <dsp:sp modelId="{3B77CD4B-DA22-49D9-9883-1BCB86A210E8}">
      <dsp:nvSpPr>
        <dsp:cNvPr id="0" name=""/>
        <dsp:cNvSpPr/>
      </dsp:nvSpPr>
      <dsp:spPr>
        <a:xfrm>
          <a:off x="4069656" y="1914702"/>
          <a:ext cx="2964700" cy="29647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Datos</a:t>
          </a:r>
        </a:p>
      </dsp:txBody>
      <dsp:txXfrm>
        <a:off x="4976360" y="2680583"/>
        <a:ext cx="1778820" cy="1630585"/>
      </dsp:txXfrm>
    </dsp:sp>
    <dsp:sp modelId="{C94010A9-8A89-4400-BDDA-3D7037FF9064}">
      <dsp:nvSpPr>
        <dsp:cNvPr id="0" name=""/>
        <dsp:cNvSpPr/>
      </dsp:nvSpPr>
      <dsp:spPr>
        <a:xfrm>
          <a:off x="1930130" y="1914702"/>
          <a:ext cx="2964700" cy="29647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Estructura</a:t>
          </a:r>
        </a:p>
      </dsp:txBody>
      <dsp:txXfrm>
        <a:off x="2209306" y="2680583"/>
        <a:ext cx="1778820" cy="1630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5A9668C-9A02-48FC-A5F2-110E22C666E7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5A3F55F-7E56-4EFD-B06E-5EB164AAA2D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583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E51341-BD3E-4D3C-8E91-B65E94460027}" type="datetimeFigureOut">
              <a:rPr lang="es-ES"/>
              <a:pPr>
                <a:defRPr/>
              </a:pPr>
              <a:t>05/11/2018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30DD46-2619-4CA1-A64E-E1231C013E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934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z="1400" dirty="0"/>
              <a:t>En el </a:t>
            </a:r>
            <a:r>
              <a:rPr lang="es-ES" sz="1400"/>
              <a:t>año 2010 </a:t>
            </a:r>
            <a:r>
              <a:rPr lang="es-ES" sz="1400" dirty="0"/>
              <a:t>el vacuno lechero español es fundamentalmente Holstein y está organizado en torno a CONAFE. </a:t>
            </a:r>
          </a:p>
          <a:p>
            <a:r>
              <a:rPr lang="es-ES" sz="1400" dirty="0"/>
              <a:t>El número de toros probados de los que se piensa se podrá conseguir muestras es inferior </a:t>
            </a:r>
            <a:r>
              <a:rPr lang="es-ES" sz="1400"/>
              <a:t>a 2000.  </a:t>
            </a:r>
            <a:endParaRPr lang="es-ES" sz="1400" dirty="0"/>
          </a:p>
          <a:p>
            <a:r>
              <a:rPr lang="es-ES" sz="1400" dirty="0"/>
              <a:t>Este número parece insuficiente para obtener evaluaciones genómicas fiables y por tanto se deben estudiar otras alternativas.</a:t>
            </a:r>
          </a:p>
          <a:p>
            <a:r>
              <a:rPr lang="es-ES" sz="1400" dirty="0"/>
              <a:t>En España se mantiene una población superior al medio millo de vacas con un buen control de rendimientos y valoraciones morfológicas por lo que se plantea la opción de usar estos animales como población de referencia en el programa genómico.</a:t>
            </a:r>
          </a:p>
        </p:txBody>
      </p:sp>
    </p:spTree>
    <p:extLst>
      <p:ext uri="{BB962C8B-B14F-4D97-AF65-F5344CB8AC3E}">
        <p14:creationId xmlns:p14="http://schemas.microsoft.com/office/powerpoint/2010/main" val="222658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0DD46-2619-4CA1-A64E-E1231C013EFA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41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0DD46-2619-4CA1-A64E-E1231C013EFA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70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o con fondo CON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000" y="2880000"/>
            <a:ext cx="8208000" cy="1800000"/>
          </a:xfrm>
        </p:spPr>
        <p:txBody>
          <a:bodyPr lIns="0" tIns="0" rIns="0" bIns="0" anchor="t"/>
          <a:lstStyle>
            <a:lvl1pPr algn="ctr">
              <a:defRPr sz="4000" b="1" cap="all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000" y="6120000"/>
            <a:ext cx="8208000" cy="360000"/>
          </a:xfrm>
        </p:spPr>
        <p:txBody>
          <a:bodyPr lIns="0" tIns="0" rIns="0" bIns="0" anchor="b"/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7361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CON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000" y="2520000"/>
            <a:ext cx="8208000" cy="360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5410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5397-23DF-45C1-B67E-CD7CBCCF24DC}" type="datetime1">
              <a:rPr lang="es-ES" smtClean="0"/>
              <a:t>05/11/2018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SECRETARIOS 18/05/2016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672A6-6C10-471D-8954-D903AE1CFD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833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10A2-7E07-4980-AAFD-F50A0BDFFFB0}" type="datetime1">
              <a:rPr lang="es-ES" smtClean="0"/>
              <a:t>05/11/2018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SECRETARIOS 18/05/2016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B5FF-4D4F-4057-97BC-4455C33892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648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55E9-CD59-4F35-964A-A96772787C74}" type="datetime1">
              <a:rPr lang="es-ES" smtClean="0"/>
              <a:t>05/11/2018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REUNIÓN AFRILE 2016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AC221-3512-486D-BE99-36AAC57849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391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9AF0-1BEC-402A-83C3-35124ABBF1A6}" type="datetime1">
              <a:rPr lang="es-ES" smtClean="0"/>
              <a:t>05/11/2018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REUNIÓN AFRILE 2016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9300-F5B3-42D2-9D70-6975DC90F8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24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71EA-2A39-432C-B5AC-FB296089FD36}" type="datetime1">
              <a:rPr lang="es-ES" smtClean="0"/>
              <a:t>05/11/2018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REUNIÓN AFRILE 2016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86A4-E9A5-4F4E-AB2B-7DE6B59D2E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22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ítulo sin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000" y="2880000"/>
            <a:ext cx="8208000" cy="1800000"/>
          </a:xfrm>
        </p:spPr>
        <p:txBody>
          <a:bodyPr lIns="0" tIns="0" rIns="0" bIns="0" anchor="t"/>
          <a:lstStyle>
            <a:lvl1pPr algn="ctr">
              <a:defRPr sz="4000" b="1" cap="all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000" y="6120000"/>
            <a:ext cx="8208000" cy="360000"/>
          </a:xfrm>
        </p:spPr>
        <p:txBody>
          <a:bodyPr lIns="0" tIns="0" rIns="0" bIns="0" anchor="b"/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6418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cabezado sección CON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8000" y="2520000"/>
            <a:ext cx="8208000" cy="36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8000" y="4320000"/>
            <a:ext cx="8208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244C-4945-41AB-9069-FFC2F2B25273}" type="datetime1">
              <a:rPr lang="es-ES" smtClean="0"/>
              <a:t>05/11/2018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REUNIÓN AFRILE 2016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458F-0F38-4A49-96CE-38FD06DC32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42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 CON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000" y="1080000"/>
            <a:ext cx="8208000" cy="468000"/>
          </a:xfrm>
        </p:spPr>
        <p:txBody>
          <a:bodyPr>
            <a:noAutofit/>
          </a:bodyPr>
          <a:lstStyle>
            <a:lvl1pPr>
              <a:defRPr sz="26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Bef>
                <a:spcPts val="700"/>
              </a:spcBef>
              <a:spcAft>
                <a:spcPts val="500"/>
              </a:spcAft>
              <a:buFont typeface="Wingdings" pitchFamily="2" charset="2"/>
              <a:buChar char=""/>
              <a:defRPr/>
            </a:lvl1pPr>
            <a:lvl2pPr marL="720000" indent="-360000">
              <a:lnSpc>
                <a:spcPct val="100000"/>
              </a:lnSpc>
              <a:spcBef>
                <a:spcPts val="0"/>
              </a:spcBef>
              <a:defRPr>
                <a:solidFill>
                  <a:schemeClr val="accent2"/>
                </a:solidFill>
              </a:defRPr>
            </a:lvl2pPr>
            <a:lvl3pPr marL="1080000" indent="-360000">
              <a:lnSpc>
                <a:spcPct val="100000"/>
              </a:lnSpc>
              <a:spcBef>
                <a:spcPts val="0"/>
              </a:spcBef>
              <a:defRPr>
                <a:solidFill>
                  <a:schemeClr val="accent2"/>
                </a:solidFill>
              </a:defRPr>
            </a:lvl3pPr>
            <a:lvl4pPr marL="1440000" indent="-36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>
                <a:solidFill>
                  <a:schemeClr val="accent2"/>
                </a:solidFill>
              </a:defRPr>
            </a:lvl4pPr>
            <a:lvl5pPr marL="1800000" indent="-360000">
              <a:lnSpc>
                <a:spcPct val="100000"/>
              </a:lnSpc>
              <a:spcBef>
                <a:spcPts val="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777C77B-5D46-4466-9787-BB20F6C14B10}" type="datetime1">
              <a:rPr lang="es-ES" smtClean="0"/>
              <a:t>05/11/2018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dirty="0"/>
              <a:t>REUNIÓN AFRIGI 2018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511F-3878-49F6-B1EC-0CADFBBFA9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13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 CON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000" y="828000"/>
            <a:ext cx="8208000" cy="360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53B2-75E9-4FE9-821F-64FDE9A3690C}" type="datetime1">
              <a:rPr lang="es-ES" smtClean="0"/>
              <a:t>05/11/2018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20072" y="6520259"/>
            <a:ext cx="396044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REUNIÓN AFRILE 2016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C9A6-F198-48B4-AEF2-041CFE555E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88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 sin pie CON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000" y="828000"/>
            <a:ext cx="8208000" cy="360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6949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 con pie CON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REUNIÓN AFRILE 2016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ACCEF-F7B9-4B20-9460-2BF86C4857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16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 con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3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68000" y="1080000"/>
            <a:ext cx="8208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68000" y="1800000"/>
            <a:ext cx="8208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"/>
            </a:pPr>
            <a:r>
              <a:rPr lang="es-ES" dirty="0"/>
              <a:t>Haga clic para modificar el estilo de texto del patrón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dirty="0"/>
              <a:t>Segundo nivel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s-ES" dirty="0"/>
              <a:t>Tercer nivel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s-ES" dirty="0"/>
              <a:t>Cuarto nivel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05983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1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8443BB-8838-4E2C-925F-2FE73BF045EF}" type="datetime1">
              <a:rPr lang="es-ES" smtClean="0"/>
              <a:t>05/11/2018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92080" y="6475685"/>
            <a:ext cx="3399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i="1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/>
              <a:t>JORNADA PATT LLETER 2 DICIEMBRE 2016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F01A0A-D841-4A72-9CE6-7DCD83E9307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40" r:id="rId2"/>
    <p:sldLayoutId id="2147483725" r:id="rId3"/>
    <p:sldLayoutId id="2147483735" r:id="rId4"/>
    <p:sldLayoutId id="2147483729" r:id="rId5"/>
    <p:sldLayoutId id="2147483738" r:id="rId6"/>
    <p:sldLayoutId id="2147483730" r:id="rId7"/>
    <p:sldLayoutId id="2147483739" r:id="rId8"/>
    <p:sldLayoutId id="2147483741" r:id="rId9"/>
    <p:sldLayoutId id="2147483737" r:id="rId10"/>
    <p:sldLayoutId id="2147483728" r:id="rId11"/>
    <p:sldLayoutId id="2147483731" r:id="rId12"/>
    <p:sldLayoutId id="2147483732" r:id="rId13"/>
    <p:sldLayoutId id="2147483733" r:id="rId14"/>
    <p:sldLayoutId id="2147483734" r:id="rId15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lang="es-ES" sz="2400" b="1" kern="1200" dirty="0" smtClean="0">
          <a:solidFill>
            <a:srgbClr val="C3461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360000" indent="-360000" algn="l" rtl="0" fontAlgn="base">
        <a:lnSpc>
          <a:spcPct val="100000"/>
        </a:lnSpc>
        <a:spcBef>
          <a:spcPts val="700"/>
        </a:spcBef>
        <a:spcAft>
          <a:spcPts val="500"/>
        </a:spcAft>
        <a:buFont typeface="Wingdings" pitchFamily="2" charset="2"/>
        <a:buChar char="Ø"/>
        <a:defRPr lang="es-ES" sz="2000" b="0" kern="1200" dirty="0" smtClean="0">
          <a:solidFill>
            <a:srgbClr val="C3461E"/>
          </a:solidFill>
          <a:latin typeface="+mn-lt"/>
          <a:ea typeface="+mn-ea"/>
          <a:cs typeface="+mn-cs"/>
        </a:defRPr>
      </a:lvl1pPr>
      <a:lvl2pPr marL="720000" indent="-360000" algn="l" rtl="0" fontAlgn="base">
        <a:lnSpc>
          <a:spcPct val="100000"/>
        </a:lnSpc>
        <a:spcBef>
          <a:spcPts val="0"/>
        </a:spcBef>
        <a:spcAft>
          <a:spcPct val="0"/>
        </a:spcAft>
        <a:buFont typeface="Arial" charset="0"/>
        <a:buChar char="•"/>
        <a:defRPr lang="es-ES" sz="1800" b="0" kern="1200" baseline="0" dirty="0" smtClean="0">
          <a:solidFill>
            <a:srgbClr val="00558D"/>
          </a:solidFill>
          <a:latin typeface="+mn-lt"/>
          <a:ea typeface="+mn-ea"/>
          <a:cs typeface="+mn-cs"/>
        </a:defRPr>
      </a:lvl2pPr>
      <a:lvl3pPr marL="1080000" indent="-360000" algn="l" rtl="0" fontAlgn="base">
        <a:lnSpc>
          <a:spcPct val="100000"/>
        </a:lnSpc>
        <a:spcBef>
          <a:spcPts val="0"/>
        </a:spcBef>
        <a:spcAft>
          <a:spcPct val="0"/>
        </a:spcAft>
        <a:buFont typeface="Wingdings" pitchFamily="2" charset="2"/>
        <a:buChar char="§"/>
        <a:defRPr lang="es-ES" sz="1600" kern="1200" dirty="0" smtClean="0">
          <a:solidFill>
            <a:srgbClr val="00558D"/>
          </a:solidFill>
          <a:latin typeface="+mn-lt"/>
          <a:ea typeface="+mn-ea"/>
          <a:cs typeface="+mn-cs"/>
        </a:defRPr>
      </a:lvl3pPr>
      <a:lvl4pPr marL="1440000" indent="-360000" algn="l" rtl="0" fontAlgn="base">
        <a:lnSpc>
          <a:spcPct val="100000"/>
        </a:lnSpc>
        <a:spcBef>
          <a:spcPts val="0"/>
        </a:spcBef>
        <a:spcAft>
          <a:spcPct val="0"/>
        </a:spcAft>
        <a:buFont typeface="Arial" charset="0"/>
        <a:buChar char="–"/>
        <a:defRPr lang="es-ES" sz="1600" kern="1200" dirty="0" smtClean="0">
          <a:solidFill>
            <a:srgbClr val="00558D"/>
          </a:solidFill>
          <a:latin typeface="+mn-lt"/>
          <a:ea typeface="+mn-ea"/>
          <a:cs typeface="+mn-cs"/>
        </a:defRPr>
      </a:lvl4pPr>
      <a:lvl5pPr marL="1800000" indent="-360000" algn="l" rtl="0" fontAlgn="base">
        <a:lnSpc>
          <a:spcPct val="100000"/>
        </a:lnSpc>
        <a:spcBef>
          <a:spcPts val="0"/>
        </a:spcBef>
        <a:spcAft>
          <a:spcPct val="0"/>
        </a:spcAft>
        <a:buFont typeface="Arial" charset="0"/>
        <a:buChar char="»"/>
        <a:defRPr lang="es-ES" sz="1600" i="1" kern="1200" dirty="0" smtClean="0">
          <a:solidFill>
            <a:srgbClr val="00558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 Llera Goldwyn Ga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5264"/>
            <a:ext cx="4681082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1991 Argomota Infanta Inspi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" y="2204864"/>
            <a:ext cx="468781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107504" y="1047670"/>
            <a:ext cx="9036496" cy="1517034"/>
          </a:xfrm>
        </p:spPr>
        <p:txBody>
          <a:bodyPr/>
          <a:lstStyle/>
          <a:p>
            <a:r>
              <a:rPr lang="ca-ES" sz="2800" dirty="0">
                <a:effectLst/>
              </a:rPr>
              <a:t>EL MODELO DEL VACUNO LECHERO COMO EJEMPLO DE ÉXITO</a:t>
            </a:r>
            <a:endParaRPr lang="es-ES" sz="2800" dirty="0"/>
          </a:p>
        </p:txBody>
      </p:sp>
      <p:sp>
        <p:nvSpPr>
          <p:cNvPr id="3" name="2 Subtítulo"/>
          <p:cNvSpPr>
            <a:spLocks noGrp="1"/>
          </p:cNvSpPr>
          <p:nvPr>
            <p:ph type="body" idx="1"/>
          </p:nvPr>
        </p:nvSpPr>
        <p:spPr>
          <a:xfrm>
            <a:off x="828496" y="5948880"/>
            <a:ext cx="8208000" cy="6484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  </a:t>
            </a:r>
            <a:r>
              <a:rPr lang="es-ES" sz="1400" dirty="0"/>
              <a:t>JOSÉ ANTONIO JIMÉNEZ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dirty="0"/>
              <a:t> </a:t>
            </a: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8646"/>
            <a:ext cx="1331640" cy="79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2E7ADC-7602-4561-87CF-0AAFA4901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53" y="5819553"/>
            <a:ext cx="907085" cy="9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¿Qué permite hacer un programa que funcione?</a:t>
            </a:r>
            <a:br>
              <a:rPr lang="es-ES" dirty="0"/>
            </a:br>
            <a:endParaRPr lang="es-ES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91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080000"/>
            <a:ext cx="8928992" cy="468000"/>
          </a:xfrm>
        </p:spPr>
        <p:txBody>
          <a:bodyPr/>
          <a:lstStyle/>
          <a:p>
            <a:r>
              <a:rPr lang="es-ES" dirty="0"/>
              <a:t>TENDENCIA GENÉTICA EN MACHOS Y HEMBRAS</a:t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REUNIÓN AFRIGI 2018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72931"/>
            <a:ext cx="7344816" cy="480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3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TENDENCIA GENÉTICA TOROS 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8233"/>
          <a:stretch/>
        </p:blipFill>
        <p:spPr>
          <a:xfrm>
            <a:off x="0" y="1628799"/>
            <a:ext cx="9144000" cy="52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6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080000"/>
            <a:ext cx="9108504" cy="468000"/>
          </a:xfrm>
        </p:spPr>
        <p:txBody>
          <a:bodyPr/>
          <a:lstStyle/>
          <a:p>
            <a:r>
              <a:rPr lang="es-ES" dirty="0"/>
              <a:t>TOP 100 LISTADOS PROBADOS Y GENÓMICOS POR PAISES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915" y="3717032"/>
            <a:ext cx="4584589" cy="27556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825497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41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Imagen 3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95656" cy="600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rgamino horizontal 1"/>
          <p:cNvSpPr/>
          <p:nvPr/>
        </p:nvSpPr>
        <p:spPr>
          <a:xfrm>
            <a:off x="683568" y="1824780"/>
            <a:ext cx="5616624" cy="1512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El valor en Euros de un punto ICO puede oscilar entre los 8 y los 15 céntimos de Euro</a:t>
            </a:r>
          </a:p>
          <a:p>
            <a:pPr algn="ctr"/>
            <a:r>
              <a:rPr lang="es-ES" dirty="0"/>
              <a:t>La diferencia supone entre </a:t>
            </a: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151€ y 283€ </a:t>
            </a:r>
            <a:r>
              <a:rPr lang="es-ES" dirty="0"/>
              <a:t>por hembra nacida en 2016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pic>
        <p:nvPicPr>
          <p:cNvPr id="7" name="Picture 4" descr="leche-din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405" y="1417877"/>
            <a:ext cx="1036949" cy="115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5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26" y="835133"/>
            <a:ext cx="8613124" cy="5640552"/>
          </a:xfrm>
          <a:prstGeom prst="rect">
            <a:avLst/>
          </a:prstGeom>
        </p:spPr>
      </p:pic>
      <p:pic>
        <p:nvPicPr>
          <p:cNvPr id="1026" name="Picture 2" descr="Archivo:Mortadelo conejo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7"/>
          <a:stretch/>
        </p:blipFill>
        <p:spPr bwMode="auto">
          <a:xfrm rot="20050303">
            <a:off x="7095691" y="1120020"/>
            <a:ext cx="835658" cy="8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9" b="19027"/>
          <a:stretch/>
        </p:blipFill>
        <p:spPr>
          <a:xfrm rot="20201662" flipH="1">
            <a:off x="7075963" y="2430066"/>
            <a:ext cx="1119909" cy="59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17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00" y="980808"/>
            <a:ext cx="5088885" cy="720000"/>
          </a:xfrm>
        </p:spPr>
        <p:txBody>
          <a:bodyPr/>
          <a:lstStyle/>
          <a:p>
            <a:r>
              <a:rPr lang="es-ES" dirty="0"/>
              <a:t>¿Qué están haciendo estos ganaderos?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988840"/>
            <a:ext cx="6912768" cy="4293296"/>
          </a:xfrm>
        </p:spPr>
        <p:txBody>
          <a:bodyPr/>
          <a:lstStyle/>
          <a:p>
            <a:r>
              <a:rPr lang="es-ES" dirty="0"/>
              <a:t>Trasplante de embriones</a:t>
            </a:r>
          </a:p>
          <a:p>
            <a:pPr lvl="1"/>
            <a:r>
              <a:rPr lang="es-ES" dirty="0"/>
              <a:t>Donantes y Receptoras</a:t>
            </a:r>
          </a:p>
          <a:p>
            <a:pPr lvl="1"/>
            <a:endParaRPr lang="es-ES" dirty="0"/>
          </a:p>
          <a:p>
            <a:r>
              <a:rPr lang="es-ES" dirty="0"/>
              <a:t>Usar semen </a:t>
            </a:r>
            <a:r>
              <a:rPr lang="es-ES" dirty="0" err="1"/>
              <a:t>sexado</a:t>
            </a:r>
            <a:r>
              <a:rPr lang="es-ES" dirty="0"/>
              <a:t> con las mejores</a:t>
            </a:r>
          </a:p>
          <a:p>
            <a:pPr lvl="1"/>
            <a:r>
              <a:rPr lang="es-ES" dirty="0"/>
              <a:t>Semen convencional el resto</a:t>
            </a:r>
          </a:p>
          <a:p>
            <a:pPr lvl="1"/>
            <a:r>
              <a:rPr lang="es-ES" dirty="0"/>
              <a:t>Semen de carne con las peores</a:t>
            </a:r>
          </a:p>
          <a:p>
            <a:pPr lvl="1"/>
            <a:endParaRPr lang="es-ES" dirty="0"/>
          </a:p>
          <a:p>
            <a:r>
              <a:rPr lang="es-ES" dirty="0"/>
              <a:t>Utilizar la información de recesivos para acoplar y seleccionar</a:t>
            </a:r>
          </a:p>
        </p:txBody>
      </p:sp>
      <p:sp>
        <p:nvSpPr>
          <p:cNvPr id="4" name="Pergamino vertical 3"/>
          <p:cNvSpPr/>
          <p:nvPr/>
        </p:nvSpPr>
        <p:spPr>
          <a:xfrm>
            <a:off x="5148064" y="0"/>
            <a:ext cx="4122204" cy="42210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OJO </a:t>
            </a:r>
          </a:p>
          <a:p>
            <a:pPr algn="ctr"/>
            <a:r>
              <a:rPr lang="es-ES" dirty="0"/>
              <a:t>Estas tecnologías no son mejora genética, ni tampoco el genotipado si no están acompañadas de un programa capaz de identificar a los individuos más interesantes para nuestro objetivo</a:t>
            </a:r>
          </a:p>
        </p:txBody>
      </p:sp>
      <p:pic>
        <p:nvPicPr>
          <p:cNvPr id="1026" name="Picture 2" descr="Resultado de imagen de embryo collection holst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65444"/>
            <a:ext cx="1188208" cy="16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opu holstein embry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99" y="5157192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sexing se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30" y="5157192"/>
            <a:ext cx="1291089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58662" t="8000" r="13035" b="52625"/>
          <a:stretch/>
        </p:blipFill>
        <p:spPr>
          <a:xfrm>
            <a:off x="5498166" y="5157192"/>
            <a:ext cx="3644266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484007" cy="5726658"/>
          </a:xfrm>
          <a:prstGeom prst="rect">
            <a:avLst/>
          </a:prstGeom>
          <a:noFill/>
        </p:spPr>
      </p:pic>
      <p:sp>
        <p:nvSpPr>
          <p:cNvPr id="9" name="Pergamino horizontal 8"/>
          <p:cNvSpPr/>
          <p:nvPr/>
        </p:nvSpPr>
        <p:spPr>
          <a:xfrm>
            <a:off x="1331640" y="1628800"/>
            <a:ext cx="3312368" cy="1512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Novillas 40 € al año más rentables</a:t>
            </a:r>
          </a:p>
        </p:txBody>
      </p:sp>
    </p:spTree>
    <p:extLst>
      <p:ext uri="{BB962C8B-B14F-4D97-AF65-F5344CB8AC3E}">
        <p14:creationId xmlns:p14="http://schemas.microsoft.com/office/powerpoint/2010/main" val="970662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IMPORTANCIA DE LOS DATOS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1843088"/>
            <a:ext cx="5386387" cy="31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Pergamino horizontal"/>
          <p:cNvSpPr/>
          <p:nvPr/>
        </p:nvSpPr>
        <p:spPr>
          <a:xfrm>
            <a:off x="467544" y="4797152"/>
            <a:ext cx="7992887" cy="1944216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400" dirty="0"/>
              <a:t>La clave con o sin genómica sigue siendo una buena recogida de datos, un objetivo bien definido y una estructura capaz de ejecutar el programa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160" y="-9415"/>
            <a:ext cx="2167840" cy="119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6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000" y="3717032"/>
            <a:ext cx="8208000" cy="360000"/>
          </a:xfrm>
        </p:spPr>
        <p:txBody>
          <a:bodyPr/>
          <a:lstStyle/>
          <a:p>
            <a:r>
              <a:rPr lang="es-ES" dirty="0"/>
              <a:t>MUCHAS GRACIAS POR LA ATENCIÓN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18" y="788120"/>
            <a:ext cx="3530366" cy="264088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softEdge rad="635000"/>
          </a:effectLst>
        </p:spPr>
      </p:pic>
      <p:pic>
        <p:nvPicPr>
          <p:cNvPr id="4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9551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25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SUMARIO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s-ES" dirty="0"/>
              <a:t>¿Qué necesita un programa de mejora para obtener resultados?</a:t>
            </a:r>
          </a:p>
          <a:p>
            <a:pPr>
              <a:lnSpc>
                <a:spcPct val="250000"/>
              </a:lnSpc>
            </a:pPr>
            <a:r>
              <a:rPr lang="es-ES" dirty="0"/>
              <a:t>¿Qué resultados se pueden obtener?</a:t>
            </a:r>
          </a:p>
          <a:p>
            <a:pPr>
              <a:lnSpc>
                <a:spcPct val="250000"/>
              </a:lnSpc>
            </a:pPr>
            <a:r>
              <a:rPr lang="es-ES" dirty="0"/>
              <a:t>¿Qué permite hacer un programa que ya funcione?</a:t>
            </a:r>
          </a:p>
        </p:txBody>
      </p:sp>
    </p:spTree>
    <p:extLst>
      <p:ext uri="{BB962C8B-B14F-4D97-AF65-F5344CB8AC3E}">
        <p14:creationId xmlns:p14="http://schemas.microsoft.com/office/powerpoint/2010/main" val="82334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 Qué necesita un programa de mejora para obtener resultados?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00412944"/>
              </p:ext>
            </p:extLst>
          </p:nvPr>
        </p:nvGraphicFramePr>
        <p:xfrm>
          <a:off x="0" y="1916832"/>
          <a:ext cx="8964488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71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1" y="2008894"/>
            <a:ext cx="5741987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4" name="5 CuadroTexto"/>
          <p:cNvSpPr txBox="1">
            <a:spLocks noChangeArrowheads="1"/>
          </p:cNvSpPr>
          <p:nvPr/>
        </p:nvSpPr>
        <p:spPr bwMode="auto">
          <a:xfrm>
            <a:off x="-272272" y="4262438"/>
            <a:ext cx="257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</a:pPr>
            <a:r>
              <a:rPr lang="es-ES" sz="2700" dirty="0">
                <a:latin typeface="Lucida Sans Unicode" pitchFamily="34" charset="0"/>
                <a:cs typeface="Arial" pitchFamily="34" charset="0"/>
              </a:rPr>
              <a:t>99 % HOLSTEIN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68000" y="1080000"/>
            <a:ext cx="8208000" cy="468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s-ES" sz="2400" b="1" kern="1200" dirty="0" smtClean="0">
                <a:solidFill>
                  <a:srgbClr val="C346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s-ES" dirty="0"/>
              <a:t>ESTRUCTURA</a:t>
            </a:r>
          </a:p>
        </p:txBody>
      </p:sp>
      <p:sp>
        <p:nvSpPr>
          <p:cNvPr id="11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810996" y="6480000"/>
            <a:ext cx="3903713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JORNADAS SOBRE MEJORA GENÉTICA Y BIODIVERSIDAD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43" y="2268722"/>
            <a:ext cx="2922538" cy="89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160" y="-9415"/>
            <a:ext cx="2167840" cy="119518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061225" y="3501008"/>
            <a:ext cx="3082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   2.500 	Toros</a:t>
            </a:r>
          </a:p>
          <a:p>
            <a:r>
              <a:rPr lang="es-ES" sz="2800" dirty="0"/>
              <a:t>500.000 	Vacas</a:t>
            </a:r>
          </a:p>
        </p:txBody>
      </p:sp>
    </p:spTree>
    <p:extLst>
      <p:ext uri="{BB962C8B-B14F-4D97-AF65-F5344CB8AC3E}">
        <p14:creationId xmlns:p14="http://schemas.microsoft.com/office/powerpoint/2010/main" val="374182229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19038"/>
              </p:ext>
            </p:extLst>
          </p:nvPr>
        </p:nvGraphicFramePr>
        <p:xfrm>
          <a:off x="1475656" y="2204864"/>
          <a:ext cx="5688632" cy="439248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43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054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Calificaciones: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2.212.865</a:t>
                      </a:r>
                      <a:endParaRPr lang="es-E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Producción: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6.385.028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Longevidad funcional: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1.954.410</a:t>
                      </a:r>
                      <a:endParaRPr lang="es-E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Rec. Cél. Somáticas: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5.767.158</a:t>
                      </a:r>
                      <a:endParaRPr lang="es-E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Días abiertos: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1.665.334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Velocidad  de Ordeño: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1.043.056</a:t>
                      </a:r>
                      <a:endParaRPr lang="es-E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_tradn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Flujo de Ordeño:</a:t>
                      </a:r>
                      <a:endParaRPr lang="es-E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172.371</a:t>
                      </a:r>
                      <a:endParaRPr lang="es-E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_tradn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Facilidad de Parto</a:t>
                      </a:r>
                      <a:endParaRPr lang="es-E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622.629 </a:t>
                      </a:r>
                      <a:endParaRPr lang="es-E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Salud </a:t>
                      </a:r>
                      <a:r>
                        <a:rPr lang="es-ES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Podal</a:t>
                      </a:r>
                      <a:endParaRPr lang="es-E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650.000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850" y="1509290"/>
            <a:ext cx="77768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Datos utilizados en las evaluaciones genéticas de CONAFE en </a:t>
            </a:r>
            <a:r>
              <a:rPr lang="es-ES" b="1" dirty="0">
                <a:solidFill>
                  <a:srgbClr val="4F81B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Noviembre 2018</a:t>
            </a:r>
            <a:endParaRPr kumimoji="0" 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68000" y="1080000"/>
            <a:ext cx="8208000" cy="468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s-ES" sz="2400" b="1" kern="1200" dirty="0" smtClean="0">
                <a:solidFill>
                  <a:srgbClr val="C346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s-ES" dirty="0"/>
              <a:t>DATOS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160" y="-9415"/>
            <a:ext cx="2167840" cy="119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517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00" y="908720"/>
            <a:ext cx="8208000" cy="639280"/>
          </a:xfrm>
        </p:spPr>
        <p:txBody>
          <a:bodyPr/>
          <a:lstStyle/>
          <a:p>
            <a:r>
              <a:rPr lang="es-ES" dirty="0"/>
              <a:t>OBJETIVO:</a:t>
            </a:r>
            <a:br>
              <a:rPr lang="es-ES" dirty="0"/>
            </a:br>
            <a:r>
              <a:rPr lang="es-ES" dirty="0"/>
              <a:t>Índice de Selección en España: 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ICO es el índice de merito total español</a:t>
            </a:r>
          </a:p>
          <a:p>
            <a:pPr lvl="1"/>
            <a:r>
              <a:rPr lang="es-ES" dirty="0"/>
              <a:t>Se publicó por primera vez en 1992</a:t>
            </a:r>
          </a:p>
          <a:p>
            <a:pPr lvl="2"/>
            <a:r>
              <a:rPr lang="es-ES" dirty="0"/>
              <a:t>47% </a:t>
            </a:r>
            <a:r>
              <a:rPr lang="es-ES" dirty="0" err="1"/>
              <a:t>Proteina</a:t>
            </a:r>
            <a:endParaRPr lang="es-ES" dirty="0"/>
          </a:p>
          <a:p>
            <a:pPr lvl="2"/>
            <a:r>
              <a:rPr lang="es-ES" dirty="0"/>
              <a:t>66% Producción</a:t>
            </a:r>
          </a:p>
          <a:p>
            <a:pPr lvl="2"/>
            <a:r>
              <a:rPr lang="es-ES" dirty="0"/>
              <a:t>34 % Tipo</a:t>
            </a:r>
          </a:p>
          <a:p>
            <a:pPr lvl="1"/>
            <a:r>
              <a:rPr lang="es-ES" dirty="0"/>
              <a:t>2003 Recuento de células somáticas y Longevidad</a:t>
            </a:r>
          </a:p>
          <a:p>
            <a:pPr lvl="1"/>
            <a:r>
              <a:rPr lang="es-ES" dirty="0"/>
              <a:t>2009 </a:t>
            </a:r>
          </a:p>
          <a:p>
            <a:pPr lvl="2"/>
            <a:r>
              <a:rPr lang="es-ES" dirty="0"/>
              <a:t>Días Abiertos</a:t>
            </a:r>
          </a:p>
          <a:p>
            <a:pPr lvl="2"/>
            <a:r>
              <a:rPr lang="es-ES" dirty="0"/>
              <a:t>Tipo incluye IPP e ICU</a:t>
            </a:r>
          </a:p>
          <a:p>
            <a:pPr lvl="1"/>
            <a:r>
              <a:rPr lang="es-ES" dirty="0"/>
              <a:t>2014</a:t>
            </a:r>
          </a:p>
          <a:p>
            <a:pPr lvl="2"/>
            <a:r>
              <a:rPr lang="es-ES" dirty="0"/>
              <a:t>Nuevo estudio económico (</a:t>
            </a:r>
            <a:r>
              <a:rPr lang="es-ES" dirty="0" err="1"/>
              <a:t>Charfedinne</a:t>
            </a:r>
            <a:r>
              <a:rPr lang="es-ES" dirty="0"/>
              <a:t> y Pérez-Cabal 2014)</a:t>
            </a:r>
          </a:p>
          <a:p>
            <a:pPr lvl="3"/>
            <a:r>
              <a:rPr lang="es-ES" dirty="0"/>
              <a:t>Caracteres de más peso económico</a:t>
            </a:r>
          </a:p>
          <a:p>
            <a:pPr lvl="4"/>
            <a:r>
              <a:rPr lang="es-ES" dirty="0"/>
              <a:t>Kilos de Leche 		 </a:t>
            </a:r>
            <a:r>
              <a:rPr lang="es-ES" b="1" dirty="0"/>
              <a:t>0,10</a:t>
            </a:r>
            <a:r>
              <a:rPr lang="es-ES" dirty="0"/>
              <a:t>	€/Kg/Vaca y Año</a:t>
            </a:r>
          </a:p>
          <a:p>
            <a:pPr lvl="4"/>
            <a:r>
              <a:rPr lang="es-ES" dirty="0"/>
              <a:t>Kilos de </a:t>
            </a:r>
            <a:r>
              <a:rPr lang="es-ES" dirty="0" err="1"/>
              <a:t>Proteina</a:t>
            </a:r>
            <a:r>
              <a:rPr lang="es-ES" dirty="0"/>
              <a:t> 		 </a:t>
            </a:r>
            <a:r>
              <a:rPr lang="es-ES" b="1" dirty="0"/>
              <a:t>2,99</a:t>
            </a:r>
            <a:r>
              <a:rPr lang="es-ES" dirty="0"/>
              <a:t> 	€/Kg/Vaca y Año</a:t>
            </a:r>
          </a:p>
          <a:p>
            <a:pPr lvl="4"/>
            <a:r>
              <a:rPr lang="es-ES" dirty="0"/>
              <a:t>Longevidad 		 </a:t>
            </a:r>
            <a:r>
              <a:rPr lang="es-ES" b="1" dirty="0"/>
              <a:t>0,20	</a:t>
            </a:r>
            <a:r>
              <a:rPr lang="es-ES" dirty="0"/>
              <a:t>€/día/Vaca y Año</a:t>
            </a:r>
          </a:p>
          <a:p>
            <a:pPr lvl="4"/>
            <a:r>
              <a:rPr lang="es-ES" dirty="0"/>
              <a:t>Días Abiertos 		</a:t>
            </a:r>
            <a:r>
              <a:rPr lang="es-ES" b="1" dirty="0"/>
              <a:t>-1,58 	</a:t>
            </a:r>
            <a:r>
              <a:rPr lang="es-ES" dirty="0"/>
              <a:t>€/día/Vaca y Año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160" y="-9415"/>
            <a:ext cx="2167840" cy="119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ICO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40621" y="1484784"/>
          <a:ext cx="8579851" cy="1224136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025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5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5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3591">
                <a:tc grid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PRODUCCIÓN (51)</a:t>
                      </a:r>
                      <a:endParaRPr lang="es-ES" sz="20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TIPO (23)</a:t>
                      </a:r>
                      <a:endParaRPr lang="es-ES" sz="20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800">
                          <a:effectLst/>
                        </a:rPr>
                        <a:t>FUNCIONALES (26)</a:t>
                      </a:r>
                      <a:endParaRPr lang="es-ES" sz="20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5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s-ES_tradnl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LECHE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GRASA</a:t>
                      </a:r>
                      <a:endParaRPr lang="es-ES" sz="20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>
                          <a:effectLst/>
                        </a:rPr>
                        <a:t>PROTEINA</a:t>
                      </a:r>
                      <a:endParaRPr lang="es-ES" sz="20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>
                          <a:effectLst/>
                        </a:rPr>
                        <a:t>PATAS</a:t>
                      </a:r>
                      <a:endParaRPr lang="es-ES" sz="20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UBRES</a:t>
                      </a:r>
                      <a:endParaRPr lang="es-ES" sz="20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RCS</a:t>
                      </a:r>
                      <a:endParaRPr lang="es-ES" sz="20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LONG</a:t>
                      </a:r>
                      <a:endParaRPr lang="es-ES" sz="20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>
                          <a:effectLst/>
                        </a:rPr>
                        <a:t>DA</a:t>
                      </a:r>
                      <a:endParaRPr lang="es-ES" sz="20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s-ES_tradnl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4</a:t>
                      </a:r>
                      <a:endParaRPr lang="es-ES" sz="20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>
                          <a:effectLst/>
                        </a:rPr>
                        <a:t>24</a:t>
                      </a:r>
                      <a:endParaRPr lang="es-ES" sz="20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>
                          <a:effectLst/>
                        </a:rPr>
                        <a:t>9</a:t>
                      </a:r>
                      <a:endParaRPr lang="es-ES" sz="20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>
                          <a:effectLst/>
                        </a:rPr>
                        <a:t>14</a:t>
                      </a:r>
                      <a:endParaRPr lang="es-ES" sz="20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>
                          <a:effectLst/>
                        </a:rPr>
                        <a:t>8</a:t>
                      </a:r>
                      <a:endParaRPr lang="es-ES" sz="20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>
                          <a:effectLst/>
                        </a:rPr>
                        <a:t>10</a:t>
                      </a:r>
                      <a:endParaRPr lang="es-ES" sz="20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8</a:t>
                      </a:r>
                      <a:endParaRPr lang="es-ES" sz="20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264304" y="2849488"/>
          <a:ext cx="8556169" cy="137160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801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1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954">
                <a:tc gridSpan="6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ÍNDICE COMPUESTO DE UBRE (14)</a:t>
                      </a:r>
                      <a:endParaRPr lang="es-ES" sz="18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6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I.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ANT.</a:t>
                      </a:r>
                      <a:endParaRPr lang="es-ES" sz="1800" b="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I.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POST.</a:t>
                      </a:r>
                      <a:endParaRPr lang="es-ES" sz="18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LIGAMENTO</a:t>
                      </a:r>
                      <a:endParaRPr lang="es-ES" sz="18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PROF.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DE UBRE</a:t>
                      </a:r>
                      <a:endParaRPr lang="es-ES" sz="18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COL. PEZONES ANT.</a:t>
                      </a:r>
                      <a:endParaRPr lang="es-ES" sz="18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LONGITUD DE PEZONES</a:t>
                      </a:r>
                      <a:endParaRPr lang="es-ES" sz="18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9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47</a:t>
                      </a:r>
                      <a:endParaRPr lang="es-ES" sz="1800" b="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31</a:t>
                      </a:r>
                      <a:endParaRPr lang="es-ES" sz="18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14</a:t>
                      </a:r>
                      <a:endParaRPr lang="es-ES" sz="18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>
                          <a:effectLst/>
                        </a:rPr>
                        <a:t>8</a:t>
                      </a:r>
                      <a:endParaRPr lang="es-ES" sz="18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>
                          <a:effectLst/>
                        </a:rPr>
                        <a:t>14</a:t>
                      </a:r>
                      <a:endParaRPr lang="es-ES" sz="18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2</a:t>
                      </a:r>
                      <a:endParaRPr lang="es-ES" sz="18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00457"/>
              </p:ext>
            </p:extLst>
          </p:nvPr>
        </p:nvGraphicFramePr>
        <p:xfrm>
          <a:off x="280031" y="4581128"/>
          <a:ext cx="8540440" cy="137160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135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96">
                <a:tc gridSpan="4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ÍNDICE DE PIÉS Y PATAS (9)</a:t>
                      </a:r>
                      <a:endParaRPr lang="es-ES" sz="18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1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MIEMBROS Y APLOMOS</a:t>
                      </a:r>
                      <a:endParaRPr lang="es-ES" sz="1800" b="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VISTA POSTERIOR DE PATAS</a:t>
                      </a:r>
                      <a:endParaRPr lang="es-ES" sz="18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>
                          <a:effectLst/>
                        </a:rPr>
                        <a:t>ÁNGULO PODAL</a:t>
                      </a:r>
                      <a:endParaRPr lang="es-ES" sz="18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>
                          <a:effectLst/>
                        </a:rPr>
                        <a:t>VISTA LATERAL DE PATAS</a:t>
                      </a:r>
                      <a:endParaRPr lang="es-ES" sz="18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30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47</a:t>
                      </a:r>
                      <a:endParaRPr lang="es-ES" sz="1800" b="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>
                          <a:effectLst/>
                        </a:rPr>
                        <a:t>31</a:t>
                      </a:r>
                      <a:endParaRPr lang="es-ES" sz="18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>
                          <a:effectLst/>
                        </a:rPr>
                        <a:t>14</a:t>
                      </a:r>
                      <a:endParaRPr lang="es-ES" sz="18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8</a:t>
                      </a:r>
                      <a:endParaRPr lang="es-ES" sz="18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160" y="-9415"/>
            <a:ext cx="2167840" cy="119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5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¿Qué resultados se pueden obtener?</a:t>
            </a:r>
            <a:br>
              <a:rPr lang="es-ES" dirty="0"/>
            </a:br>
            <a:endParaRPr lang="es-ES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34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TENDENCIA GENÉTICA Y FENOTÍPICA EN KILOS DE PROTEINA A 305 DÍAS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00482"/>
              </p:ext>
            </p:extLst>
          </p:nvPr>
        </p:nvGraphicFramePr>
        <p:xfrm>
          <a:off x="107504" y="1772816"/>
          <a:ext cx="8856984" cy="491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ergamino vertical 7"/>
          <p:cNvSpPr/>
          <p:nvPr/>
        </p:nvSpPr>
        <p:spPr>
          <a:xfrm>
            <a:off x="1115616" y="2060848"/>
            <a:ext cx="3240360" cy="13681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57% del  progreso fenotípico es debido a la mejora genética</a:t>
            </a:r>
          </a:p>
        </p:txBody>
      </p:sp>
    </p:spTree>
    <p:extLst>
      <p:ext uri="{BB962C8B-B14F-4D97-AF65-F5344CB8AC3E}">
        <p14:creationId xmlns:p14="http://schemas.microsoft.com/office/powerpoint/2010/main" val="7981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8" grpId="0" animBg="1"/>
    </p:bldLst>
  </p:timing>
</p:sld>
</file>

<file path=ppt/theme/theme1.xml><?xml version="1.0" encoding="utf-8"?>
<a:theme xmlns:a="http://schemas.openxmlformats.org/drawingml/2006/main" name="CONAFE GENERAL">
  <a:themeElements>
    <a:clrScheme name="CONAFE">
      <a:dk1>
        <a:sysClr val="windowText" lastClr="000000"/>
      </a:dk1>
      <a:lt1>
        <a:sysClr val="window" lastClr="FFFFFF"/>
      </a:lt1>
      <a:dk2>
        <a:srgbClr val="D7E1EB"/>
      </a:dk2>
      <a:lt2>
        <a:srgbClr val="C3461E"/>
      </a:lt2>
      <a:accent1>
        <a:srgbClr val="00558D"/>
      </a:accent1>
      <a:accent2>
        <a:srgbClr val="00692D"/>
      </a:accent2>
      <a:accent3>
        <a:srgbClr val="C3461E"/>
      </a:accent3>
      <a:accent4>
        <a:srgbClr val="8C96BE"/>
      </a:accent4>
      <a:accent5>
        <a:srgbClr val="C3DC8C"/>
      </a:accent5>
      <a:accent6>
        <a:srgbClr val="730E18"/>
      </a:accent6>
      <a:hlink>
        <a:srgbClr val="B292CA"/>
      </a:hlink>
      <a:folHlink>
        <a:srgbClr val="6B5680"/>
      </a:folHlink>
    </a:clrScheme>
    <a:fontScheme name="CONAF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106499</TotalTime>
  <Words>570</Words>
  <Application>Microsoft Office PowerPoint</Application>
  <PresentationFormat>Presentación en pantalla (4:3)</PresentationFormat>
  <Paragraphs>131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Lucida Sans Unicode</vt:lpstr>
      <vt:lpstr>Times New Roman</vt:lpstr>
      <vt:lpstr>Verdana</vt:lpstr>
      <vt:lpstr>Wingdings</vt:lpstr>
      <vt:lpstr>CONAFE GENERAL</vt:lpstr>
      <vt:lpstr>EL MODELO DEL VACUNO LECHERO COMO EJEMPLO DE ÉXITO</vt:lpstr>
      <vt:lpstr>SUMARIO</vt:lpstr>
      <vt:lpstr>¿ Qué necesita un programa de mejora para obtener resultados?</vt:lpstr>
      <vt:lpstr>Presentación de PowerPoint</vt:lpstr>
      <vt:lpstr>Presentación de PowerPoint</vt:lpstr>
      <vt:lpstr>OBJETIVO: Índice de Selección en España: ICO</vt:lpstr>
      <vt:lpstr>OBJETIVO ICO</vt:lpstr>
      <vt:lpstr>¿Qué resultados se pueden obtener? </vt:lpstr>
      <vt:lpstr>TENDENCIA GENÉTICA Y FENOTÍPICA EN KILOS DE PROTEINA A 305 DÍAS </vt:lpstr>
      <vt:lpstr>¿Qué permite hacer un programa que funcione? </vt:lpstr>
      <vt:lpstr>TENDENCIA GENÉTICA EN MACHOS Y HEMBRAS </vt:lpstr>
      <vt:lpstr>TENDENCIA GENÉTICA TOROS ICO</vt:lpstr>
      <vt:lpstr>TOP 100 LISTADOS PROBADOS Y GENÓMICOS POR PAISES</vt:lpstr>
      <vt:lpstr>Presentación de PowerPoint</vt:lpstr>
      <vt:lpstr>Presentación de PowerPoint</vt:lpstr>
      <vt:lpstr>¿Qué están haciendo estos ganaderos?</vt:lpstr>
      <vt:lpstr>Presentación de PowerPoint</vt:lpstr>
      <vt:lpstr>IMPORTANCIA DE LOS DATOS</vt:lpstr>
      <vt:lpstr>MUCHAS GRACIAS POR LA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Antonio</dc:creator>
  <cp:lastModifiedBy>LIMUSIN</cp:lastModifiedBy>
  <cp:revision>622</cp:revision>
  <cp:lastPrinted>2016-04-12T08:27:46Z</cp:lastPrinted>
  <dcterms:created xsi:type="dcterms:W3CDTF">2014-02-04T09:14:13Z</dcterms:created>
  <dcterms:modified xsi:type="dcterms:W3CDTF">2018-11-05T09:17:27Z</dcterms:modified>
</cp:coreProperties>
</file>