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charts/chart1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32"/>
  </p:notesMasterIdLst>
  <p:sldIdLst>
    <p:sldId id="256" r:id="rId2"/>
    <p:sldId id="275" r:id="rId3"/>
    <p:sldId id="287" r:id="rId4"/>
    <p:sldId id="257" r:id="rId5"/>
    <p:sldId id="264" r:id="rId6"/>
    <p:sldId id="258" r:id="rId7"/>
    <p:sldId id="288" r:id="rId8"/>
    <p:sldId id="263" r:id="rId9"/>
    <p:sldId id="282" r:id="rId10"/>
    <p:sldId id="269" r:id="rId11"/>
    <p:sldId id="267" r:id="rId12"/>
    <p:sldId id="268" r:id="rId13"/>
    <p:sldId id="259" r:id="rId14"/>
    <p:sldId id="294" r:id="rId15"/>
    <p:sldId id="302" r:id="rId16"/>
    <p:sldId id="295" r:id="rId17"/>
    <p:sldId id="297" r:id="rId18"/>
    <p:sldId id="262" r:id="rId19"/>
    <p:sldId id="301" r:id="rId20"/>
    <p:sldId id="276" r:id="rId21"/>
    <p:sldId id="272" r:id="rId22"/>
    <p:sldId id="303" r:id="rId23"/>
    <p:sldId id="299" r:id="rId24"/>
    <p:sldId id="289" r:id="rId25"/>
    <p:sldId id="291" r:id="rId26"/>
    <p:sldId id="300" r:id="rId27"/>
    <p:sldId id="298" r:id="rId28"/>
    <p:sldId id="274" r:id="rId29"/>
    <p:sldId id="284" r:id="rId30"/>
    <p:sldId id="290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88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sturas\Desktop\PROYECTOS\COBADU\MEDIA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LIMUSIN\AppData\Local\Microsoft\Office\UnsavedFiles\Libro1((Unsaved-306875092342981833)).xlsb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3517331630132503E-2"/>
          <c:y val="0.17375004976433342"/>
          <c:w val="0.64935468252813533"/>
          <c:h val="0.70008464264015791"/>
        </c:manualLayout>
      </c:layout>
      <c:pie3DChart>
        <c:varyColors val="1"/>
        <c:ser>
          <c:idx val="0"/>
          <c:order val="0"/>
          <c:tx>
            <c:strRef>
              <c:f>MEDIAS!$K$67</c:f>
              <c:strCache>
                <c:ptCount val="1"/>
                <c:pt idx="0">
                  <c:v>Nº DE ANIMALES SACRIFICADOS</c:v>
                </c:pt>
              </c:strCache>
            </c:strRef>
          </c:tx>
          <c:explosion val="5"/>
          <c:dPt>
            <c:idx val="0"/>
            <c:bubble3D val="0"/>
            <c:spPr>
              <a:solidFill>
                <a:srgbClr val="99FF99"/>
              </a:solidFill>
              <a:ln>
                <a:noFill/>
              </a:ln>
              <a:effectLst>
                <a:outerShdw blurRad="50800" dist="12700" dir="5400000" algn="ctr" rotWithShape="0">
                  <a:srgbClr val="000000">
                    <a:alpha val="50000"/>
                  </a:srgbClr>
                </a:outerShdw>
              </a:effectLst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D45-4BDA-BC81-CCFC5B52D81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tint val="100000"/>
                      <a:shade val="85000"/>
                      <a:satMod val="100000"/>
                      <a:lumMod val="100000"/>
                    </a:schemeClr>
                  </a:gs>
                  <a:gs pos="100000">
                    <a:schemeClr val="accent3">
                      <a:tint val="90000"/>
                      <a:shade val="100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50800" dist="12700" dir="5400000" algn="ctr" rotWithShape="0">
                  <a:srgbClr val="000000">
                    <a:alpha val="50000"/>
                  </a:srgbClr>
                </a:outerShdw>
              </a:effectLst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D45-4BDA-BC81-CCFC5B52D81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tint val="100000"/>
                      <a:shade val="85000"/>
                      <a:satMod val="100000"/>
                      <a:lumMod val="100000"/>
                    </a:schemeClr>
                  </a:gs>
                  <a:gs pos="100000">
                    <a:schemeClr val="accent5">
                      <a:tint val="90000"/>
                      <a:shade val="100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50800" dist="12700" dir="5400000" algn="ctr" rotWithShape="0">
                  <a:srgbClr val="000000">
                    <a:alpha val="50000"/>
                  </a:srgbClr>
                </a:outerShdw>
              </a:effectLst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D45-4BDA-BC81-CCFC5B52D81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100000"/>
                      <a:shade val="85000"/>
                      <a:satMod val="100000"/>
                      <a:lumMod val="100000"/>
                    </a:schemeClr>
                  </a:gs>
                  <a:gs pos="100000">
                    <a:schemeClr val="accent1">
                      <a:lumMod val="60000"/>
                      <a:tint val="90000"/>
                      <a:shade val="100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50800" dist="12700" dir="5400000" algn="ctr" rotWithShape="0">
                  <a:srgbClr val="000000">
                    <a:alpha val="50000"/>
                  </a:srgbClr>
                </a:outerShdw>
              </a:effectLst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D45-4BDA-BC81-CCFC5B52D81C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tint val="100000"/>
                      <a:shade val="85000"/>
                      <a:satMod val="100000"/>
                      <a:lumMod val="100000"/>
                    </a:schemeClr>
                  </a:gs>
                  <a:gs pos="100000">
                    <a:schemeClr val="accent3">
                      <a:lumMod val="60000"/>
                      <a:tint val="90000"/>
                      <a:shade val="100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50800" dist="12700" dir="5400000" algn="ctr" rotWithShape="0">
                  <a:srgbClr val="000000">
                    <a:alpha val="50000"/>
                  </a:srgbClr>
                </a:outerShdw>
              </a:effectLst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4D45-4BDA-BC81-CCFC5B52D81C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tint val="100000"/>
                      <a:shade val="85000"/>
                      <a:satMod val="100000"/>
                      <a:lumMod val="100000"/>
                    </a:schemeClr>
                  </a:gs>
                  <a:gs pos="100000">
                    <a:schemeClr val="accent5">
                      <a:lumMod val="60000"/>
                      <a:tint val="90000"/>
                      <a:shade val="100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50800" dist="12700" dir="5400000" algn="ctr" rotWithShape="0">
                  <a:srgbClr val="000000">
                    <a:alpha val="50000"/>
                  </a:srgbClr>
                </a:outerShdw>
              </a:effectLst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4D45-4BDA-BC81-CCFC5B52D81C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tint val="100000"/>
                      <a:shade val="85000"/>
                      <a:satMod val="100000"/>
                      <a:lumMod val="100000"/>
                    </a:schemeClr>
                  </a:gs>
                  <a:gs pos="100000">
                    <a:schemeClr val="accent1">
                      <a:lumMod val="80000"/>
                      <a:lumOff val="20000"/>
                      <a:tint val="90000"/>
                      <a:shade val="100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50800" dist="12700" dir="5400000" algn="ctr" rotWithShape="0">
                  <a:srgbClr val="000000">
                    <a:alpha val="50000"/>
                  </a:srgbClr>
                </a:outerShdw>
              </a:effectLst>
              <a:sp3d>
                <a:contourClr>
                  <a:schemeClr val="tx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4D45-4BDA-BC81-CCFC5B52D81C}"/>
              </c:ext>
            </c:extLst>
          </c:dPt>
          <c:dLbls>
            <c:dLbl>
              <c:idx val="0"/>
              <c:spPr>
                <a:solidFill>
                  <a:srgbClr val="FFFF00"/>
                </a:solidFill>
                <a:ln>
                  <a:solidFill>
                    <a:prstClr val="black">
                      <a:lumMod val="25000"/>
                      <a:lumOff val="75000"/>
                    </a:prst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4D45-4BDA-BC81-CCFC5B52D81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D45-4BDA-BC81-CCFC5B52D81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D45-4BDA-BC81-CCFC5B52D81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D45-4BDA-BC81-CCFC5B52D81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D45-4BDA-BC81-CCFC5B52D81C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MEDIAS!$J$68:$J$74</c:f>
              <c:strCache>
                <c:ptCount val="7"/>
                <c:pt idx="0">
                  <c:v>CONJUNTO MESTIZO</c:v>
                </c:pt>
                <c:pt idx="1">
                  <c:v>CHAROLESA</c:v>
                </c:pt>
                <c:pt idx="2">
                  <c:v>LIMUSINA</c:v>
                </c:pt>
                <c:pt idx="3">
                  <c:v>AVILEÑA-NEGRA IBERICA</c:v>
                </c:pt>
                <c:pt idx="4">
                  <c:v>MORUCHA</c:v>
                </c:pt>
                <c:pt idx="5">
                  <c:v>CHIANINA</c:v>
                </c:pt>
                <c:pt idx="6">
                  <c:v>PARDA</c:v>
                </c:pt>
              </c:strCache>
            </c:strRef>
          </c:cat>
          <c:val>
            <c:numRef>
              <c:f>MEDIAS!$K$68:$K$74</c:f>
              <c:numCache>
                <c:formatCode>General</c:formatCode>
                <c:ptCount val="7"/>
                <c:pt idx="0">
                  <c:v>2493</c:v>
                </c:pt>
                <c:pt idx="1">
                  <c:v>153</c:v>
                </c:pt>
                <c:pt idx="2">
                  <c:v>139</c:v>
                </c:pt>
                <c:pt idx="3">
                  <c:v>107</c:v>
                </c:pt>
                <c:pt idx="4">
                  <c:v>21</c:v>
                </c:pt>
                <c:pt idx="5">
                  <c:v>3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4D45-4BDA-BC81-CCFC5B52D8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r"/>
      <c:legendEntry>
        <c:idx val="5"/>
        <c:delete val="1"/>
      </c:legendEntry>
      <c:layout>
        <c:manualLayout>
          <c:xMode val="edge"/>
          <c:yMode val="edge"/>
          <c:x val="0.69916552550496391"/>
          <c:y val="0.23689127344278932"/>
          <c:w val="0.22375389734598239"/>
          <c:h val="0.5193485459294505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</a:defRPr>
      </a:pPr>
      <a:endParaRPr lang="es-E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Hoja1!$A$12:$A$16</cx:f>
        <cx:lvl ptCount="5">
          <cx:pt idx="0">FECL</cx:pt>
          <cx:pt idx="1">CONABA</cx:pt>
          <cx:pt idx="2">CONASPI</cx:pt>
          <cx:pt idx="3">UCHAE</cx:pt>
          <cx:pt idx="4">COBADU</cx:pt>
        </cx:lvl>
      </cx:strDim>
      <cx:numDim type="size">
        <cx:f>Hoja1!$B$12:$B$16</cx:f>
        <cx:lvl ptCount="5" formatCode="#.##0">
          <cx:pt idx="0">31528</cx:pt>
          <cx:pt idx="1">7773</cx:pt>
          <cx:pt idx="2">21151</cx:pt>
          <cx:pt idx="3">3200</cx:pt>
          <cx:pt idx="4">3301</cx:pt>
        </cx:lvl>
      </cx:numDim>
    </cx:data>
    <cx:data id="1">
      <cx:strDim type="cat">
        <cx:f>Hoja1!$A$12:$A$16</cx:f>
        <cx:lvl ptCount="5">
          <cx:pt idx="0">FECL</cx:pt>
          <cx:pt idx="1">CONABA</cx:pt>
          <cx:pt idx="2">CONASPI</cx:pt>
          <cx:pt idx="3">UCHAE</cx:pt>
          <cx:pt idx="4">COBADU</cx:pt>
        </cx:lvl>
      </cx:strDim>
      <cx:numDim type="size">
        <cx:f>Hoja1!$C$12:$C$16</cx:f>
        <cx:lvl ptCount="5" formatCode="Estándar">
          <cx:pt idx="0">1050</cx:pt>
          <cx:pt idx="1">241</cx:pt>
          <cx:pt idx="2">1050</cx:pt>
          <cx:pt idx="3">96</cx:pt>
          <cx:pt idx="4">32</cx:pt>
        </cx:lvl>
      </cx:numDim>
    </cx:data>
  </cx:chartData>
  <cx:chart>
    <cx:title pos="t" align="ctr" overlay="0">
      <cx:tx>
        <cx:txData>
          <cx:v>GRAFICO NODRIZAS POR ASOCIACIÓN</cx:v>
        </cx:txData>
      </cx:tx>
      <cx:txPr>
        <a:bodyPr spcFirstLastPara="1" vertOverflow="ellipsis" horzOverflow="overflow" wrap="square" lIns="0" tIns="0" rIns="0" bIns="0" anchor="ctr" anchorCtr="1"/>
        <a:lstStyle/>
        <a:p>
          <a:pPr algn="ctr" rtl="0">
            <a:defRPr sz="2000"/>
          </a:pPr>
          <a:r>
            <a:rPr lang="es-ES" sz="2000" b="1" i="0" u="none" strike="noStrike" baseline="0">
              <a:solidFill>
                <a:sysClr val="windowText" lastClr="000000">
                  <a:lumMod val="65000"/>
                  <a:lumOff val="35000"/>
                </a:sysClr>
              </a:solidFill>
              <a:latin typeface="Calibri" panose="020F0502020204030204"/>
            </a:rPr>
            <a:t>GRAFICO NODRIZAS POR ASOCIACIÓN</a:t>
          </a:r>
        </a:p>
      </cx:txPr>
    </cx:title>
    <cx:plotArea>
      <cx:plotAreaRegion>
        <cx:series layoutId="treemap" uniqueId="{0A5768C8-12C2-475C-83DF-E156D9C05598}" formatIdx="0">
          <cx:tx>
            <cx:txData>
              <cx:f>Hoja1!$B$11</cx:f>
              <cx:v>nodrizas</cx:v>
            </cx:txData>
          </cx:tx>
          <cx:spPr>
            <a:ln>
              <a:solidFill>
                <a:schemeClr val="bg1">
                  <a:lumMod val="50000"/>
                </a:schemeClr>
              </a:solidFill>
            </a:ln>
          </cx:spPr>
          <cx:dataPt idx="0">
            <cx:spPr>
              <a:solidFill>
                <a:srgbClr val="99FF99"/>
              </a:solidFill>
            </cx:spPr>
          </cx:dataPt>
          <cx:dataPt idx="1">
            <cx:spPr>
              <a:ln>
                <a:solidFill>
                  <a:srgbClr val="2E2B21"/>
                </a:solidFill>
              </a:ln>
              <a:effectLst>
                <a:softEdge rad="12700"/>
              </a:effectLst>
            </cx:spPr>
          </cx:dataPt>
          <cx:dataPt idx="3">
            <cx:spPr>
              <a:solidFill>
                <a:srgbClr val="D2CB6C">
                  <a:lumMod val="60000"/>
                  <a:lumOff val="40000"/>
                </a:srgbClr>
              </a:solidFill>
            </cx:spPr>
          </cx:dataPt>
          <cx:dataLabels pos="inEnd">
            <cx:txPr>
              <a:bodyPr spcFirstLastPara="1" vertOverflow="ellipsis" horzOverflow="overflow" wrap="square" lIns="38100" tIns="19050" rIns="38100" bIns="19050" anchor="ctr" anchorCtr="1">
                <a:spAutoFit/>
              </a:bodyPr>
              <a:lstStyle/>
              <a:p>
                <a:pPr algn="ctr" rtl="0">
                  <a:defRPr sz="2000">
                    <a:solidFill>
                      <a:schemeClr val="tx1"/>
                    </a:solidFill>
                  </a:defRPr>
                </a:pPr>
                <a:endParaRPr lang="es-ES" sz="2000" b="1" i="0" u="none" strike="noStrike" baseline="0">
                  <a:solidFill>
                    <a:schemeClr val="tx1"/>
                  </a:solidFill>
                  <a:latin typeface="Tw Cen MT" panose="020B0602020104020603"/>
                </a:endParaRPr>
              </a:p>
            </cx:txPr>
            <cx:visibility seriesName="0" categoryName="1" value="1"/>
            <cx:separator>, </cx:separator>
          </cx:dataLabels>
          <cx:dataId val="0"/>
          <cx:layoutPr>
            <cx:parentLabelLayout val="overlapping"/>
          </cx:layoutPr>
        </cx:series>
        <cx:series layoutId="treemap" hidden="1" uniqueId="{1091C541-CC24-4EFF-8649-604B6A1B49B4}" formatIdx="1">
          <cx:tx>
            <cx:txData>
              <cx:f>Hoja1!$C$11</cx:f>
              <cx:v>explotaciones</cx:v>
            </cx:txData>
          </cx:tx>
          <cx:dataLabels pos="inEnd">
            <cx:txPr>
              <a:bodyPr vertOverflow="overflow" horzOverflow="overflow" wrap="square" lIns="0" tIns="0" rIns="0" bIns="0"/>
              <a:lstStyle/>
              <a:p>
                <a:pPr algn="ctr" rtl="0">
                  <a:defRPr sz="2000" b="1">
                    <a:solidFill>
                      <a:srgbClr val="FFFFFF"/>
                    </a:solidFill>
                    <a:latin typeface="Tw Cen MT" panose="020B0602020104020603" pitchFamily="34" charset="0"/>
                    <a:ea typeface="Tw Cen MT" panose="020B0602020104020603" pitchFamily="34" charset="0"/>
                    <a:cs typeface="Tw Cen MT" panose="020B0602020104020603" pitchFamily="34" charset="0"/>
                  </a:defRPr>
                </a:pPr>
                <a:endParaRPr lang="es-ES" sz="2000"/>
              </a:p>
            </cx:txPr>
            <cx:visibility seriesName="0" categoryName="1" value="0"/>
          </cx:dataLabels>
          <cx:dataId val="1"/>
          <cx:layoutPr>
            <cx:parentLabelLayout val="overlapping"/>
          </cx:layoutPr>
        </cx:series>
      </cx:plotAreaRegion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17">
  <cs:axisTitle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bg1">
          <a:lumMod val="65000"/>
        </a:schemeClr>
      </a:solidFill>
      <a:ln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/>
  </cs:chartArea>
  <cs:dataLabel>
    <cs:lnRef idx="0"/>
    <cs:fillRef idx="0"/>
    <cs:effectRef idx="0"/>
    <cs:fontRef idx="minor">
      <a:schemeClr val="lt1"/>
    </cs:fontRef>
    <cs:defRPr sz="900" b="1"/>
    <cs:bodyPr lIns="38100" tIns="19050" rIns="38100" bIns="19050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/>
      </a:solidFill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  <a:lumOff val="10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9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/>
  </cs:seriesAxis>
  <cs:seriesLine>
    <cs:lnRef idx="0"/>
    <cs:fillRef idx="0"/>
    <cs:effectRef idx="0"/>
    <cs:fontRef idx="minor">
      <a:schemeClr val="dk1"/>
    </cs:fontRef>
    <cs:spPr>
      <a:ln w="9525" cap="flat">
        <a:solidFill>
          <a:schemeClr val="bg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1800" b="1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78E0B2-D09B-4F7C-8034-0A58A0895AD7}" type="doc">
      <dgm:prSet loTypeId="urn:microsoft.com/office/officeart/2005/8/layout/balance1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3772BF78-A094-4335-96BF-A0ED42224F86}">
      <dgm:prSet phldrT="[Texto]"/>
      <dgm:spPr>
        <a:solidFill>
          <a:srgbClr val="99FF99">
            <a:alpha val="90000"/>
          </a:srgb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s-ES" dirty="0"/>
            <a:t>Ingresos </a:t>
          </a:r>
        </a:p>
      </dgm:t>
    </dgm:pt>
    <dgm:pt modelId="{95865392-36D4-4DCC-ABF4-06031CBC8588}" type="parTrans" cxnId="{55D9B107-9666-42F9-AB6D-C967C0E7162D}">
      <dgm:prSet/>
      <dgm:spPr/>
      <dgm:t>
        <a:bodyPr/>
        <a:lstStyle/>
        <a:p>
          <a:endParaRPr lang="es-ES"/>
        </a:p>
      </dgm:t>
    </dgm:pt>
    <dgm:pt modelId="{BBD4CB9E-B1FF-4B6D-AA94-FFFBB1CB869A}" type="sibTrans" cxnId="{55D9B107-9666-42F9-AB6D-C967C0E7162D}">
      <dgm:prSet/>
      <dgm:spPr/>
      <dgm:t>
        <a:bodyPr/>
        <a:lstStyle/>
        <a:p>
          <a:endParaRPr lang="es-ES"/>
        </a:p>
      </dgm:t>
    </dgm:pt>
    <dgm:pt modelId="{B5D9F813-D4F5-4368-829B-D29E11918A0D}">
      <dgm:prSet phldrT="[Texto]"/>
      <dgm:spPr/>
      <dgm:t>
        <a:bodyPr/>
        <a:lstStyle/>
        <a:p>
          <a:r>
            <a:rPr lang="es-ES" dirty="0"/>
            <a:t>Ingresos venta de desecho </a:t>
          </a:r>
        </a:p>
      </dgm:t>
    </dgm:pt>
    <dgm:pt modelId="{46FE61DE-AB7E-416C-9C38-ACC4D68B4110}" type="parTrans" cxnId="{77E9D11F-EB22-459A-8881-0DBFD21CB988}">
      <dgm:prSet/>
      <dgm:spPr/>
      <dgm:t>
        <a:bodyPr/>
        <a:lstStyle/>
        <a:p>
          <a:endParaRPr lang="es-ES"/>
        </a:p>
      </dgm:t>
    </dgm:pt>
    <dgm:pt modelId="{DCB79955-1356-49D2-AF92-D757B846026E}" type="sibTrans" cxnId="{77E9D11F-EB22-459A-8881-0DBFD21CB988}">
      <dgm:prSet/>
      <dgm:spPr/>
      <dgm:t>
        <a:bodyPr/>
        <a:lstStyle/>
        <a:p>
          <a:endParaRPr lang="es-ES"/>
        </a:p>
      </dgm:t>
    </dgm:pt>
    <dgm:pt modelId="{8CF67B14-9269-4341-AACF-15E698FD997B}">
      <dgm:prSet phldrT="[Texto]"/>
      <dgm:spPr/>
      <dgm:t>
        <a:bodyPr/>
        <a:lstStyle/>
        <a:p>
          <a:r>
            <a:rPr lang="es-ES" dirty="0"/>
            <a:t>Ingresos venta de terneros </a:t>
          </a:r>
        </a:p>
      </dgm:t>
    </dgm:pt>
    <dgm:pt modelId="{A652530D-C459-4432-9942-B6F6890F3C2A}" type="parTrans" cxnId="{D9E11A51-3E43-4B76-9F07-52F42C3C0611}">
      <dgm:prSet/>
      <dgm:spPr/>
      <dgm:t>
        <a:bodyPr/>
        <a:lstStyle/>
        <a:p>
          <a:endParaRPr lang="es-ES"/>
        </a:p>
      </dgm:t>
    </dgm:pt>
    <dgm:pt modelId="{4AE2E0B5-F3B2-476D-88B8-04B216654D6E}" type="sibTrans" cxnId="{D9E11A51-3E43-4B76-9F07-52F42C3C0611}">
      <dgm:prSet/>
      <dgm:spPr/>
      <dgm:t>
        <a:bodyPr/>
        <a:lstStyle/>
        <a:p>
          <a:endParaRPr lang="es-ES"/>
        </a:p>
      </dgm:t>
    </dgm:pt>
    <dgm:pt modelId="{5EED304C-DD4A-4471-AD41-C501F6FB04F5}">
      <dgm:prSet phldrT="[Texto]"/>
      <dgm:spPr>
        <a:solidFill>
          <a:srgbClr val="FFCC99">
            <a:alpha val="90000"/>
          </a:srgb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r>
            <a:rPr lang="es-ES" dirty="0"/>
            <a:t>Costes </a:t>
          </a:r>
        </a:p>
      </dgm:t>
    </dgm:pt>
    <dgm:pt modelId="{0EEBE4FC-0095-4CE4-AF7E-99A0CCE64947}" type="parTrans" cxnId="{464D7D48-2475-44C5-AC88-58A72F036723}">
      <dgm:prSet/>
      <dgm:spPr/>
      <dgm:t>
        <a:bodyPr/>
        <a:lstStyle/>
        <a:p>
          <a:endParaRPr lang="es-ES"/>
        </a:p>
      </dgm:t>
    </dgm:pt>
    <dgm:pt modelId="{1535BD9B-D462-4533-AEF0-AE1B49F33B40}" type="sibTrans" cxnId="{464D7D48-2475-44C5-AC88-58A72F036723}">
      <dgm:prSet/>
      <dgm:spPr/>
      <dgm:t>
        <a:bodyPr/>
        <a:lstStyle/>
        <a:p>
          <a:endParaRPr lang="es-ES"/>
        </a:p>
      </dgm:t>
    </dgm:pt>
    <dgm:pt modelId="{BAF043F3-DD55-40AB-A27C-31467675B111}">
      <dgm:prSet phldrT="[Texto]"/>
      <dgm:spPr/>
      <dgm:t>
        <a:bodyPr/>
        <a:lstStyle/>
        <a:p>
          <a:r>
            <a:rPr lang="es-ES" dirty="0"/>
            <a:t>Coste recría </a:t>
          </a:r>
        </a:p>
      </dgm:t>
    </dgm:pt>
    <dgm:pt modelId="{4081588E-6186-4951-8E67-794CC843B9DE}" type="parTrans" cxnId="{BCF15B49-401C-42A1-B2D6-E7025561609C}">
      <dgm:prSet/>
      <dgm:spPr/>
      <dgm:t>
        <a:bodyPr/>
        <a:lstStyle/>
        <a:p>
          <a:endParaRPr lang="es-ES"/>
        </a:p>
      </dgm:t>
    </dgm:pt>
    <dgm:pt modelId="{066730F9-441A-4BC6-AEE2-CC66F5767480}" type="sibTrans" cxnId="{BCF15B49-401C-42A1-B2D6-E7025561609C}">
      <dgm:prSet/>
      <dgm:spPr/>
      <dgm:t>
        <a:bodyPr/>
        <a:lstStyle/>
        <a:p>
          <a:endParaRPr lang="es-ES"/>
        </a:p>
      </dgm:t>
    </dgm:pt>
    <dgm:pt modelId="{06CE349F-B6D7-4B33-83CB-C2B31D0AD4D2}">
      <dgm:prSet phldrT="[Texto]"/>
      <dgm:spPr/>
      <dgm:t>
        <a:bodyPr/>
        <a:lstStyle/>
        <a:p>
          <a:r>
            <a:rPr lang="es-ES" dirty="0"/>
            <a:t>Coste nodriza </a:t>
          </a:r>
        </a:p>
      </dgm:t>
    </dgm:pt>
    <dgm:pt modelId="{4B07935D-43D2-438E-B4F4-F3000B8F73C9}" type="parTrans" cxnId="{EBAE9D6B-6DB1-4614-8B0B-9ED0446D4BD9}">
      <dgm:prSet/>
      <dgm:spPr/>
      <dgm:t>
        <a:bodyPr/>
        <a:lstStyle/>
        <a:p>
          <a:endParaRPr lang="es-ES"/>
        </a:p>
      </dgm:t>
    </dgm:pt>
    <dgm:pt modelId="{E89B0CF1-113A-4B7C-9972-A1ED5A524088}" type="sibTrans" cxnId="{EBAE9D6B-6DB1-4614-8B0B-9ED0446D4BD9}">
      <dgm:prSet/>
      <dgm:spPr/>
      <dgm:t>
        <a:bodyPr/>
        <a:lstStyle/>
        <a:p>
          <a:endParaRPr lang="es-ES"/>
        </a:p>
      </dgm:t>
    </dgm:pt>
    <dgm:pt modelId="{51DACC31-0AF3-4C0D-BA9F-B1696C040781}">
      <dgm:prSet phldrT="[Texto]"/>
      <dgm:spPr/>
      <dgm:t>
        <a:bodyPr/>
        <a:lstStyle/>
        <a:p>
          <a:r>
            <a:rPr lang="es-ES" dirty="0"/>
            <a:t>Coste cebo ternero </a:t>
          </a:r>
        </a:p>
      </dgm:t>
    </dgm:pt>
    <dgm:pt modelId="{B9A4AD97-84C3-4F6B-887D-EAE710DB53BA}" type="parTrans" cxnId="{B8286612-F389-4921-93A3-876463B32E9F}">
      <dgm:prSet/>
      <dgm:spPr/>
      <dgm:t>
        <a:bodyPr/>
        <a:lstStyle/>
        <a:p>
          <a:endParaRPr lang="es-ES"/>
        </a:p>
      </dgm:t>
    </dgm:pt>
    <dgm:pt modelId="{4E009927-DBA9-4192-B454-0BD5451D353A}" type="sibTrans" cxnId="{B8286612-F389-4921-93A3-876463B32E9F}">
      <dgm:prSet/>
      <dgm:spPr/>
      <dgm:t>
        <a:bodyPr/>
        <a:lstStyle/>
        <a:p>
          <a:endParaRPr lang="es-ES"/>
        </a:p>
      </dgm:t>
    </dgm:pt>
    <dgm:pt modelId="{8F6B4806-40E1-4A9B-8FDB-71698F364186}" type="pres">
      <dgm:prSet presAssocID="{B578E0B2-D09B-4F7C-8034-0A58A0895AD7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7D83493A-A1DF-4305-9271-88B00FF85EA8}" type="pres">
      <dgm:prSet presAssocID="{B578E0B2-D09B-4F7C-8034-0A58A0895AD7}" presName="dummyMaxCanvas" presStyleCnt="0"/>
      <dgm:spPr/>
    </dgm:pt>
    <dgm:pt modelId="{510422D1-3E7C-46F7-A7DA-4DCC8DE9C8BB}" type="pres">
      <dgm:prSet presAssocID="{B578E0B2-D09B-4F7C-8034-0A58A0895AD7}" presName="parentComposite" presStyleCnt="0"/>
      <dgm:spPr/>
    </dgm:pt>
    <dgm:pt modelId="{BE0180C7-6252-46EC-BB61-D442CC68E9E9}" type="pres">
      <dgm:prSet presAssocID="{B578E0B2-D09B-4F7C-8034-0A58A0895AD7}" presName="parent1" presStyleLbl="alignAccFollowNode1" presStyleIdx="0" presStyleCnt="4">
        <dgm:presLayoutVars>
          <dgm:chMax val="4"/>
        </dgm:presLayoutVars>
      </dgm:prSet>
      <dgm:spPr/>
    </dgm:pt>
    <dgm:pt modelId="{B52DC49C-10C2-44E0-936E-DA0BB6261074}" type="pres">
      <dgm:prSet presAssocID="{B578E0B2-D09B-4F7C-8034-0A58A0895AD7}" presName="parent2" presStyleLbl="alignAccFollowNode1" presStyleIdx="1" presStyleCnt="4" custScaleY="71305" custLinFactNeighborX="22286" custLinFactNeighborY="-14348">
        <dgm:presLayoutVars>
          <dgm:chMax val="4"/>
        </dgm:presLayoutVars>
      </dgm:prSet>
      <dgm:spPr/>
    </dgm:pt>
    <dgm:pt modelId="{56AF5FCA-99D0-4E37-A5DE-AB9B62D5C799}" type="pres">
      <dgm:prSet presAssocID="{B578E0B2-D09B-4F7C-8034-0A58A0895AD7}" presName="childrenComposite" presStyleCnt="0"/>
      <dgm:spPr/>
    </dgm:pt>
    <dgm:pt modelId="{1EFB424D-8E9C-44E2-A16F-3AF0CDE96150}" type="pres">
      <dgm:prSet presAssocID="{B578E0B2-D09B-4F7C-8034-0A58A0895AD7}" presName="dummyMaxCanvas_ChildArea" presStyleCnt="0"/>
      <dgm:spPr/>
    </dgm:pt>
    <dgm:pt modelId="{2A2E1E26-D912-41D6-A5E6-CE1DBA470D41}" type="pres">
      <dgm:prSet presAssocID="{B578E0B2-D09B-4F7C-8034-0A58A0895AD7}" presName="fulcrum" presStyleLbl="alignAccFollowNode1" presStyleIdx="2" presStyleCnt="4"/>
      <dgm:spPr>
        <a:ln>
          <a:solidFill>
            <a:schemeClr val="tx1">
              <a:alpha val="90000"/>
            </a:schemeClr>
          </a:solidFill>
        </a:ln>
      </dgm:spPr>
    </dgm:pt>
    <dgm:pt modelId="{B1F35BD3-DEC4-4DB2-9C67-AD506090A231}" type="pres">
      <dgm:prSet presAssocID="{B578E0B2-D09B-4F7C-8034-0A58A0895AD7}" presName="balance_23" presStyleLbl="alignAccFollowNode1" presStyleIdx="3" presStyleCnt="4" custAng="21030265">
        <dgm:presLayoutVars>
          <dgm:bulletEnabled val="1"/>
        </dgm:presLayoutVars>
      </dgm:prSet>
      <dgm:spPr>
        <a:ln>
          <a:solidFill>
            <a:schemeClr val="tx1">
              <a:alpha val="90000"/>
            </a:schemeClr>
          </a:solidFill>
        </a:ln>
      </dgm:spPr>
    </dgm:pt>
    <dgm:pt modelId="{A37439A6-858F-4A7C-B899-7193DBCB2116}" type="pres">
      <dgm:prSet presAssocID="{B578E0B2-D09B-4F7C-8034-0A58A0895AD7}" presName="right_23_1" presStyleLbl="node1" presStyleIdx="0" presStyleCnt="5" custAng="20902110" custLinFactNeighborX="-6028" custLinFactNeighborY="-35113">
        <dgm:presLayoutVars>
          <dgm:bulletEnabled val="1"/>
        </dgm:presLayoutVars>
      </dgm:prSet>
      <dgm:spPr/>
    </dgm:pt>
    <dgm:pt modelId="{FA76AC07-DB38-46B5-9926-E09C97D5BCED}" type="pres">
      <dgm:prSet presAssocID="{B578E0B2-D09B-4F7C-8034-0A58A0895AD7}" presName="right_23_2" presStyleLbl="node1" presStyleIdx="1" presStyleCnt="5" custAng="20692757" custLinFactNeighborX="-19115" custLinFactNeighborY="-38555">
        <dgm:presLayoutVars>
          <dgm:bulletEnabled val="1"/>
        </dgm:presLayoutVars>
      </dgm:prSet>
      <dgm:spPr/>
    </dgm:pt>
    <dgm:pt modelId="{1352452F-39F8-48C4-BFBF-579E40F6A9D6}" type="pres">
      <dgm:prSet presAssocID="{B578E0B2-D09B-4F7C-8034-0A58A0895AD7}" presName="right_23_3" presStyleLbl="node1" presStyleIdx="2" presStyleCnt="5" custAng="20680933" custLinFactNeighborX="-36695" custLinFactNeighborY="-35104">
        <dgm:presLayoutVars>
          <dgm:bulletEnabled val="1"/>
        </dgm:presLayoutVars>
      </dgm:prSet>
      <dgm:spPr/>
    </dgm:pt>
    <dgm:pt modelId="{0E5CAF8A-4FE8-4796-BE9C-0AA1E87ACF32}" type="pres">
      <dgm:prSet presAssocID="{B578E0B2-D09B-4F7C-8034-0A58A0895AD7}" presName="left_23_1" presStyleLbl="node1" presStyleIdx="3" presStyleCnt="5" custAng="21007947" custLinFactNeighborX="3312" custLinFactNeighborY="13078">
        <dgm:presLayoutVars>
          <dgm:bulletEnabled val="1"/>
        </dgm:presLayoutVars>
      </dgm:prSet>
      <dgm:spPr/>
    </dgm:pt>
    <dgm:pt modelId="{A3018770-4B01-4FC0-89E2-C8F3FED5BB4A}" type="pres">
      <dgm:prSet presAssocID="{B578E0B2-D09B-4F7C-8034-0A58A0895AD7}" presName="left_23_2" presStyleLbl="node1" presStyleIdx="4" presStyleCnt="5" custAng="20983495" custLinFactNeighborX="-7593" custLinFactNeighborY="13529">
        <dgm:presLayoutVars>
          <dgm:bulletEnabled val="1"/>
        </dgm:presLayoutVars>
      </dgm:prSet>
      <dgm:spPr/>
    </dgm:pt>
  </dgm:ptLst>
  <dgm:cxnLst>
    <dgm:cxn modelId="{55D9B107-9666-42F9-AB6D-C967C0E7162D}" srcId="{B578E0B2-D09B-4F7C-8034-0A58A0895AD7}" destId="{3772BF78-A094-4335-96BF-A0ED42224F86}" srcOrd="0" destOrd="0" parTransId="{95865392-36D4-4DCC-ABF4-06031CBC8588}" sibTransId="{BBD4CB9E-B1FF-4B6D-AA94-FFFBB1CB869A}"/>
    <dgm:cxn modelId="{B8286612-F389-4921-93A3-876463B32E9F}" srcId="{5EED304C-DD4A-4471-AD41-C501F6FB04F5}" destId="{51DACC31-0AF3-4C0D-BA9F-B1696C040781}" srcOrd="2" destOrd="0" parTransId="{B9A4AD97-84C3-4F6B-887D-EAE710DB53BA}" sibTransId="{4E009927-DBA9-4192-B454-0BD5451D353A}"/>
    <dgm:cxn modelId="{77E9D11F-EB22-459A-8881-0DBFD21CB988}" srcId="{3772BF78-A094-4335-96BF-A0ED42224F86}" destId="{B5D9F813-D4F5-4368-829B-D29E11918A0D}" srcOrd="0" destOrd="0" parTransId="{46FE61DE-AB7E-416C-9C38-ACC4D68B4110}" sibTransId="{DCB79955-1356-49D2-AF92-D757B846026E}"/>
    <dgm:cxn modelId="{5717AB30-2315-430E-BEDF-BE01110BE3BA}" type="presOf" srcId="{06CE349F-B6D7-4B33-83CB-C2B31D0AD4D2}" destId="{FA76AC07-DB38-46B5-9926-E09C97D5BCED}" srcOrd="0" destOrd="0" presId="urn:microsoft.com/office/officeart/2005/8/layout/balance1"/>
    <dgm:cxn modelId="{24B2DA37-4022-4EBB-8352-B9C3771D74EA}" type="presOf" srcId="{3772BF78-A094-4335-96BF-A0ED42224F86}" destId="{BE0180C7-6252-46EC-BB61-D442CC68E9E9}" srcOrd="0" destOrd="0" presId="urn:microsoft.com/office/officeart/2005/8/layout/balance1"/>
    <dgm:cxn modelId="{464D7D48-2475-44C5-AC88-58A72F036723}" srcId="{B578E0B2-D09B-4F7C-8034-0A58A0895AD7}" destId="{5EED304C-DD4A-4471-AD41-C501F6FB04F5}" srcOrd="1" destOrd="0" parTransId="{0EEBE4FC-0095-4CE4-AF7E-99A0CCE64947}" sibTransId="{1535BD9B-D462-4533-AEF0-AE1B49F33B40}"/>
    <dgm:cxn modelId="{BCF15B49-401C-42A1-B2D6-E7025561609C}" srcId="{5EED304C-DD4A-4471-AD41-C501F6FB04F5}" destId="{BAF043F3-DD55-40AB-A27C-31467675B111}" srcOrd="0" destOrd="0" parTransId="{4081588E-6186-4951-8E67-794CC843B9DE}" sibTransId="{066730F9-441A-4BC6-AEE2-CC66F5767480}"/>
    <dgm:cxn modelId="{EBAE9D6B-6DB1-4614-8B0B-9ED0446D4BD9}" srcId="{5EED304C-DD4A-4471-AD41-C501F6FB04F5}" destId="{06CE349F-B6D7-4B33-83CB-C2B31D0AD4D2}" srcOrd="1" destOrd="0" parTransId="{4B07935D-43D2-438E-B4F4-F3000B8F73C9}" sibTransId="{E89B0CF1-113A-4B7C-9972-A1ED5A524088}"/>
    <dgm:cxn modelId="{D9E11A51-3E43-4B76-9F07-52F42C3C0611}" srcId="{3772BF78-A094-4335-96BF-A0ED42224F86}" destId="{8CF67B14-9269-4341-AACF-15E698FD997B}" srcOrd="1" destOrd="0" parTransId="{A652530D-C459-4432-9942-B6F6890F3C2A}" sibTransId="{4AE2E0B5-F3B2-476D-88B8-04B216654D6E}"/>
    <dgm:cxn modelId="{5E1EE875-7F96-41C8-A2DE-D2D4C1874CD6}" type="presOf" srcId="{B578E0B2-D09B-4F7C-8034-0A58A0895AD7}" destId="{8F6B4806-40E1-4A9B-8FDB-71698F364186}" srcOrd="0" destOrd="0" presId="urn:microsoft.com/office/officeart/2005/8/layout/balance1"/>
    <dgm:cxn modelId="{901BAC76-03CE-4936-850F-5B37595BAA68}" type="presOf" srcId="{5EED304C-DD4A-4471-AD41-C501F6FB04F5}" destId="{B52DC49C-10C2-44E0-936E-DA0BB6261074}" srcOrd="0" destOrd="0" presId="urn:microsoft.com/office/officeart/2005/8/layout/balance1"/>
    <dgm:cxn modelId="{48E76EA7-3714-442B-B5EC-74B3E628BE9C}" type="presOf" srcId="{BAF043F3-DD55-40AB-A27C-31467675B111}" destId="{A37439A6-858F-4A7C-B899-7193DBCB2116}" srcOrd="0" destOrd="0" presId="urn:microsoft.com/office/officeart/2005/8/layout/balance1"/>
    <dgm:cxn modelId="{E56996B8-47AF-48F3-A565-DAFEE3AC1C4F}" type="presOf" srcId="{B5D9F813-D4F5-4368-829B-D29E11918A0D}" destId="{0E5CAF8A-4FE8-4796-BE9C-0AA1E87ACF32}" srcOrd="0" destOrd="0" presId="urn:microsoft.com/office/officeart/2005/8/layout/balance1"/>
    <dgm:cxn modelId="{0E7075D2-0DD7-41DD-AF5F-B37D0800738D}" type="presOf" srcId="{51DACC31-0AF3-4C0D-BA9F-B1696C040781}" destId="{1352452F-39F8-48C4-BFBF-579E40F6A9D6}" srcOrd="0" destOrd="0" presId="urn:microsoft.com/office/officeart/2005/8/layout/balance1"/>
    <dgm:cxn modelId="{0EDBDDDD-AB2C-4F5C-89B0-86E4CAEC703D}" type="presOf" srcId="{8CF67B14-9269-4341-AACF-15E698FD997B}" destId="{A3018770-4B01-4FC0-89E2-C8F3FED5BB4A}" srcOrd="0" destOrd="0" presId="urn:microsoft.com/office/officeart/2005/8/layout/balance1"/>
    <dgm:cxn modelId="{1BDD5AEE-5D5A-475E-A09B-2B6DEDE7C220}" type="presParOf" srcId="{8F6B4806-40E1-4A9B-8FDB-71698F364186}" destId="{7D83493A-A1DF-4305-9271-88B00FF85EA8}" srcOrd="0" destOrd="0" presId="urn:microsoft.com/office/officeart/2005/8/layout/balance1"/>
    <dgm:cxn modelId="{993407BD-E5FE-442C-8375-EDF941F7D577}" type="presParOf" srcId="{8F6B4806-40E1-4A9B-8FDB-71698F364186}" destId="{510422D1-3E7C-46F7-A7DA-4DCC8DE9C8BB}" srcOrd="1" destOrd="0" presId="urn:microsoft.com/office/officeart/2005/8/layout/balance1"/>
    <dgm:cxn modelId="{2AB359EC-F04C-4133-BE3E-A2C097626610}" type="presParOf" srcId="{510422D1-3E7C-46F7-A7DA-4DCC8DE9C8BB}" destId="{BE0180C7-6252-46EC-BB61-D442CC68E9E9}" srcOrd="0" destOrd="0" presId="urn:microsoft.com/office/officeart/2005/8/layout/balance1"/>
    <dgm:cxn modelId="{05404F3B-812E-4564-A32E-BCAEF3E4661A}" type="presParOf" srcId="{510422D1-3E7C-46F7-A7DA-4DCC8DE9C8BB}" destId="{B52DC49C-10C2-44E0-936E-DA0BB6261074}" srcOrd="1" destOrd="0" presId="urn:microsoft.com/office/officeart/2005/8/layout/balance1"/>
    <dgm:cxn modelId="{0CDE981B-E6A9-4C98-B569-F3A72C669386}" type="presParOf" srcId="{8F6B4806-40E1-4A9B-8FDB-71698F364186}" destId="{56AF5FCA-99D0-4E37-A5DE-AB9B62D5C799}" srcOrd="2" destOrd="0" presId="urn:microsoft.com/office/officeart/2005/8/layout/balance1"/>
    <dgm:cxn modelId="{BD205CD0-A636-4E1F-BDF3-566B5B83DD06}" type="presParOf" srcId="{56AF5FCA-99D0-4E37-A5DE-AB9B62D5C799}" destId="{1EFB424D-8E9C-44E2-A16F-3AF0CDE96150}" srcOrd="0" destOrd="0" presId="urn:microsoft.com/office/officeart/2005/8/layout/balance1"/>
    <dgm:cxn modelId="{D699E2D3-1E90-42E6-98CF-1811A38584AB}" type="presParOf" srcId="{56AF5FCA-99D0-4E37-A5DE-AB9B62D5C799}" destId="{2A2E1E26-D912-41D6-A5E6-CE1DBA470D41}" srcOrd="1" destOrd="0" presId="urn:microsoft.com/office/officeart/2005/8/layout/balance1"/>
    <dgm:cxn modelId="{0A21E85F-1088-47E9-8E0A-A1D0895FF2AE}" type="presParOf" srcId="{56AF5FCA-99D0-4E37-A5DE-AB9B62D5C799}" destId="{B1F35BD3-DEC4-4DB2-9C67-AD506090A231}" srcOrd="2" destOrd="0" presId="urn:microsoft.com/office/officeart/2005/8/layout/balance1"/>
    <dgm:cxn modelId="{6B1E2DAF-F9EB-4FD7-8FA9-1C819DAF2671}" type="presParOf" srcId="{56AF5FCA-99D0-4E37-A5DE-AB9B62D5C799}" destId="{A37439A6-858F-4A7C-B899-7193DBCB2116}" srcOrd="3" destOrd="0" presId="urn:microsoft.com/office/officeart/2005/8/layout/balance1"/>
    <dgm:cxn modelId="{9D1BD710-DDDF-421F-8F6F-8530FF0E2ED8}" type="presParOf" srcId="{56AF5FCA-99D0-4E37-A5DE-AB9B62D5C799}" destId="{FA76AC07-DB38-46B5-9926-E09C97D5BCED}" srcOrd="4" destOrd="0" presId="urn:microsoft.com/office/officeart/2005/8/layout/balance1"/>
    <dgm:cxn modelId="{A41C8747-98F7-40F8-A185-AFD8201EEF91}" type="presParOf" srcId="{56AF5FCA-99D0-4E37-A5DE-AB9B62D5C799}" destId="{1352452F-39F8-48C4-BFBF-579E40F6A9D6}" srcOrd="5" destOrd="0" presId="urn:microsoft.com/office/officeart/2005/8/layout/balance1"/>
    <dgm:cxn modelId="{45282962-590B-4A01-9D06-BAFB4EC97C93}" type="presParOf" srcId="{56AF5FCA-99D0-4E37-A5DE-AB9B62D5C799}" destId="{0E5CAF8A-4FE8-4796-BE9C-0AA1E87ACF32}" srcOrd="6" destOrd="0" presId="urn:microsoft.com/office/officeart/2005/8/layout/balance1"/>
    <dgm:cxn modelId="{45BB9B2E-2D6B-4F01-80B3-58B4BC54724B}" type="presParOf" srcId="{56AF5FCA-99D0-4E37-A5DE-AB9B62D5C799}" destId="{A3018770-4B01-4FC0-89E2-C8F3FED5BB4A}" srcOrd="7" destOrd="0" presId="urn:microsoft.com/office/officeart/2005/8/layout/balance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0180C7-6252-46EC-BB61-D442CC68E9E9}">
      <dsp:nvSpPr>
        <dsp:cNvPr id="0" name=""/>
        <dsp:cNvSpPr/>
      </dsp:nvSpPr>
      <dsp:spPr>
        <a:xfrm>
          <a:off x="607282" y="0"/>
          <a:ext cx="1448181" cy="804545"/>
        </a:xfrm>
        <a:prstGeom prst="roundRect">
          <a:avLst>
            <a:gd name="adj" fmla="val 10000"/>
          </a:avLst>
        </a:prstGeom>
        <a:solidFill>
          <a:srgbClr val="99FF99">
            <a:alpha val="90000"/>
          </a:srgbClr>
        </a:solidFill>
        <a:ln w="15875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Ingresos </a:t>
          </a:r>
        </a:p>
      </dsp:txBody>
      <dsp:txXfrm>
        <a:off x="630846" y="23564"/>
        <a:ext cx="1401053" cy="757417"/>
      </dsp:txXfrm>
    </dsp:sp>
    <dsp:sp modelId="{B52DC49C-10C2-44E0-936E-DA0BB6261074}">
      <dsp:nvSpPr>
        <dsp:cNvPr id="0" name=""/>
        <dsp:cNvSpPr/>
      </dsp:nvSpPr>
      <dsp:spPr>
        <a:xfrm>
          <a:off x="3021840" y="0"/>
          <a:ext cx="1448181" cy="573680"/>
        </a:xfrm>
        <a:prstGeom prst="roundRect">
          <a:avLst>
            <a:gd name="adj" fmla="val 10000"/>
          </a:avLst>
        </a:prstGeom>
        <a:solidFill>
          <a:srgbClr val="FFCC99">
            <a:alpha val="90000"/>
          </a:srgbClr>
        </a:solidFill>
        <a:ln w="15875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Costes </a:t>
          </a:r>
        </a:p>
      </dsp:txBody>
      <dsp:txXfrm>
        <a:off x="3038643" y="16803"/>
        <a:ext cx="1414575" cy="540074"/>
      </dsp:txXfrm>
    </dsp:sp>
    <dsp:sp modelId="{2A2E1E26-D912-41D6-A5E6-CE1DBA470D41}">
      <dsp:nvSpPr>
        <dsp:cNvPr id="0" name=""/>
        <dsp:cNvSpPr/>
      </dsp:nvSpPr>
      <dsp:spPr>
        <a:xfrm>
          <a:off x="2075576" y="3419316"/>
          <a:ext cx="603408" cy="603408"/>
        </a:xfrm>
        <a:prstGeom prst="triangle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F35BD3-DEC4-4DB2-9C67-AD506090A231}">
      <dsp:nvSpPr>
        <dsp:cNvPr id="0" name=""/>
        <dsp:cNvSpPr/>
      </dsp:nvSpPr>
      <dsp:spPr>
        <a:xfrm rot="21270265">
          <a:off x="566501" y="3160748"/>
          <a:ext cx="3621558" cy="253244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7439A6-858F-4A7C-B899-7193DBCB2116}">
      <dsp:nvSpPr>
        <dsp:cNvPr id="0" name=""/>
        <dsp:cNvSpPr/>
      </dsp:nvSpPr>
      <dsp:spPr>
        <a:xfrm rot="21142110">
          <a:off x="2651211" y="2256376"/>
          <a:ext cx="1444967" cy="67320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Coste recría </a:t>
          </a:r>
        </a:p>
      </dsp:txBody>
      <dsp:txXfrm>
        <a:off x="2684074" y="2289239"/>
        <a:ext cx="1379241" cy="607481"/>
      </dsp:txXfrm>
    </dsp:sp>
    <dsp:sp modelId="{FA76AC07-DB38-46B5-9926-E09C97D5BCED}">
      <dsp:nvSpPr>
        <dsp:cNvPr id="0" name=""/>
        <dsp:cNvSpPr/>
      </dsp:nvSpPr>
      <dsp:spPr>
        <a:xfrm rot="20932757">
          <a:off x="2508719" y="1505701"/>
          <a:ext cx="1444967" cy="67320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Coste nodriza </a:t>
          </a:r>
        </a:p>
      </dsp:txBody>
      <dsp:txXfrm>
        <a:off x="2541582" y="1538564"/>
        <a:ext cx="1379241" cy="607481"/>
      </dsp:txXfrm>
    </dsp:sp>
    <dsp:sp modelId="{1352452F-39F8-48C4-BFBF-579E40F6A9D6}">
      <dsp:nvSpPr>
        <dsp:cNvPr id="0" name=""/>
        <dsp:cNvSpPr/>
      </dsp:nvSpPr>
      <dsp:spPr>
        <a:xfrm rot="20920933">
          <a:off x="2299352" y="824356"/>
          <a:ext cx="1444967" cy="67320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Coste cebo ternero </a:t>
          </a:r>
        </a:p>
      </dsp:txBody>
      <dsp:txXfrm>
        <a:off x="2332215" y="857219"/>
        <a:ext cx="1379241" cy="607481"/>
      </dsp:txXfrm>
    </dsp:sp>
    <dsp:sp modelId="{0E5CAF8A-4FE8-4796-BE9C-0AA1E87ACF32}">
      <dsp:nvSpPr>
        <dsp:cNvPr id="0" name=""/>
        <dsp:cNvSpPr/>
      </dsp:nvSpPr>
      <dsp:spPr>
        <a:xfrm rot="21247947">
          <a:off x="718525" y="2483768"/>
          <a:ext cx="1444967" cy="67320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Ingresos venta de desecho </a:t>
          </a:r>
        </a:p>
      </dsp:txBody>
      <dsp:txXfrm>
        <a:off x="751388" y="2516631"/>
        <a:ext cx="1379241" cy="607481"/>
      </dsp:txXfrm>
    </dsp:sp>
    <dsp:sp modelId="{A3018770-4B01-4FC0-89E2-C8F3FED5BB4A}">
      <dsp:nvSpPr>
        <dsp:cNvPr id="0" name=""/>
        <dsp:cNvSpPr/>
      </dsp:nvSpPr>
      <dsp:spPr>
        <a:xfrm rot="21223495">
          <a:off x="608510" y="1763160"/>
          <a:ext cx="1444967" cy="67320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/>
            <a:t>Ingresos venta de terneros </a:t>
          </a:r>
        </a:p>
      </dsp:txBody>
      <dsp:txXfrm>
        <a:off x="641373" y="1796023"/>
        <a:ext cx="1379241" cy="6074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D9B65A-DD8F-4EF8-BC91-7E823A906790}" type="datetimeFigureOut">
              <a:rPr lang="es-ES" smtClean="0"/>
              <a:t>05/11/2018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80288-D965-4D44-992E-0B4C2405749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0795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AD04EB0-7203-420D-9887-8B3995407AAD}" type="datetime1">
              <a:rPr lang="es-ES" smtClean="0"/>
              <a:t>05/11/2018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603C-E51E-4BD9-9DF9-A2BEAA092628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095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CCAEE-0EDB-41CF-9890-E5DE9B3006BA}" type="datetime1">
              <a:rPr lang="es-ES" smtClean="0"/>
              <a:t>05/11/2018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603C-E51E-4BD9-9DF9-A2BEAA0926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7433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93F51-107B-405F-B542-4DFC82AB0249}" type="datetime1">
              <a:rPr lang="es-ES" smtClean="0"/>
              <a:t>05/11/2018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603C-E51E-4BD9-9DF9-A2BEAA092628}" type="slidenum">
              <a:rPr lang="es-ES" smtClean="0"/>
              <a:t>‹Nº›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185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D8D02-E94B-4CCD-B1A5-DFB2BC424B6E}" type="datetime1">
              <a:rPr lang="es-ES" smtClean="0"/>
              <a:t>05/11/2018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603C-E51E-4BD9-9DF9-A2BEAA0926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8882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4D764-9C6A-4571-B23C-89B180A5E45D}" type="datetime1">
              <a:rPr lang="es-ES" smtClean="0"/>
              <a:t>05/11/2018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603C-E51E-4BD9-9DF9-A2BEAA092628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126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CE7BD-96C9-4300-95AA-E45F3B180B8E}" type="datetime1">
              <a:rPr lang="es-ES" smtClean="0"/>
              <a:t>05/11/2018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603C-E51E-4BD9-9DF9-A2BEAA0926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8696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FF1A0-2EB9-4AD7-A4F2-9ADE862A94BA}" type="datetime1">
              <a:rPr lang="es-ES" smtClean="0"/>
              <a:t>05/11/2018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603C-E51E-4BD9-9DF9-A2BEAA0926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274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75978-90E7-42A9-80B5-233DFA42F95B}" type="datetime1">
              <a:rPr lang="es-ES" smtClean="0"/>
              <a:t>05/11/2018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603C-E51E-4BD9-9DF9-A2BEAA0926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5082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2F339-D61F-448F-A31D-06C114AF8506}" type="datetime1">
              <a:rPr lang="es-ES" smtClean="0"/>
              <a:t>05/11/2018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603C-E51E-4BD9-9DF9-A2BEAA0926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2726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1B850-3216-4D09-9141-838B4AE0C0EB}" type="datetime1">
              <a:rPr lang="es-ES" smtClean="0"/>
              <a:t>05/11/2018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603C-E51E-4BD9-9DF9-A2BEAA09262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8028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8577B-D313-4C41-A1B9-3AF0450DEF18}" type="datetime1">
              <a:rPr lang="es-ES" smtClean="0"/>
              <a:t>05/11/2018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603C-E51E-4BD9-9DF9-A2BEAA092628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8975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BAAF97DA-6CFA-4796-B6E4-A723F5638718}" type="datetime1">
              <a:rPr lang="es-ES" smtClean="0"/>
              <a:t>05/11/2018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76F0603C-E51E-4BD9-9DF9-A2BEAA092628}" type="slidenum">
              <a:rPr lang="es-ES" smtClean="0"/>
              <a:t>‹Nº›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863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microsoft.com/office/2007/relationships/hdphoto" Target="../media/hdphoto2.wdp"/><Relationship Id="rId7" Type="http://schemas.openxmlformats.org/officeDocument/2006/relationships/image" Target="../media/image1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7" Type="http://schemas.openxmlformats.org/officeDocument/2006/relationships/image" Target="../media/image9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9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chart" Target="../charts/chart1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31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diagramLayout" Target="../diagrams/layout1.xml"/><Relationship Id="rId11" Type="http://schemas.openxmlformats.org/officeDocument/2006/relationships/oleObject" Target="../embeddings/oleObject1.bin"/><Relationship Id="rId5" Type="http://schemas.openxmlformats.org/officeDocument/2006/relationships/diagramData" Target="../diagrams/data1.xml"/><Relationship Id="rId10" Type="http://schemas.openxmlformats.org/officeDocument/2006/relationships/image" Target="../media/image10.jpeg"/><Relationship Id="rId4" Type="http://schemas.microsoft.com/office/2007/relationships/hdphoto" Target="../media/hdphoto2.wdp"/><Relationship Id="rId9" Type="http://schemas.microsoft.com/office/2007/relationships/diagramDrawing" Target="../diagrams/drawing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10.jpeg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10.jpeg"/><Relationship Id="rId4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2.wdp"/><Relationship Id="rId7" Type="http://schemas.openxmlformats.org/officeDocument/2006/relationships/image" Target="../media/image3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A6F382-6A77-42E1-BF44-1FA48797DA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151" y="4960137"/>
            <a:ext cx="7990449" cy="1463040"/>
          </a:xfrm>
        </p:spPr>
        <p:txBody>
          <a:bodyPr>
            <a:normAutofit/>
          </a:bodyPr>
          <a:lstStyle/>
          <a:p>
            <a:r>
              <a:rPr lang="es-ES" sz="4400" dirty="0"/>
              <a:t>GRUPO OPERATIVO SUPRAAUTONÓMICO </a:t>
            </a:r>
            <a:r>
              <a:rPr lang="es-ES" sz="4800" dirty="0"/>
              <a:t>GESVAC 4.0</a:t>
            </a:r>
          </a:p>
        </p:txBody>
      </p:sp>
      <p:sp>
        <p:nvSpPr>
          <p:cNvPr id="1044" name="Rectangle 82">
            <a:extLst>
              <a:ext uri="{FF2B5EF4-FFF2-40B4-BE49-F238E27FC236}">
                <a16:creationId xmlns:a16="http://schemas.microsoft.com/office/drawing/2014/main" id="{CAAC9084-EBD7-4457-922A-498D90682C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Resultado de imagen de TERNERO BLONDE DÂ´AQUITAINE">
            <a:extLst>
              <a:ext uri="{FF2B5EF4-FFF2-40B4-BE49-F238E27FC236}">
                <a16:creationId xmlns:a16="http://schemas.microsoft.com/office/drawing/2014/main" id="{CA9D7977-4935-4FF9-A4A7-BECA417D9A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811" y="640080"/>
            <a:ext cx="2593491" cy="39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de CHAROLAIS VACA">
            <a:extLst>
              <a:ext uri="{FF2B5EF4-FFF2-40B4-BE49-F238E27FC236}">
                <a16:creationId xmlns:a16="http://schemas.microsoft.com/office/drawing/2014/main" id="{5616D0CD-60A2-498A-B872-63E83103F8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38427" y="640081"/>
            <a:ext cx="2608763" cy="39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30B7193-E291-46EE-9D18-18D7C54014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1645" y="4766111"/>
            <a:ext cx="1851091" cy="1851091"/>
          </a:xfrm>
          <a:prstGeom prst="rect">
            <a:avLst/>
          </a:prstGeom>
        </p:spPr>
      </p:pic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1A21CC79-63D5-4241-8B3A-C3C6789D7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603C-E51E-4BD9-9DF9-A2BEAA092628}" type="slidenum">
              <a:rPr lang="es-ES" smtClean="0"/>
              <a:t>1</a:t>
            </a:fld>
            <a:endParaRPr lang="es-ES"/>
          </a:p>
        </p:txBody>
      </p:sp>
      <p:pic>
        <p:nvPicPr>
          <p:cNvPr id="2050" name="Picture 2" descr="Resultado de imagen de pirenaico vacas">
            <a:extLst>
              <a:ext uri="{FF2B5EF4-FFF2-40B4-BE49-F238E27FC236}">
                <a16:creationId xmlns:a16="http://schemas.microsoft.com/office/drawing/2014/main" id="{E26051F8-C634-4F99-AF9C-67A265C8B0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9" r="34568"/>
          <a:stretch/>
        </p:blipFill>
        <p:spPr bwMode="auto">
          <a:xfrm>
            <a:off x="6175908" y="640080"/>
            <a:ext cx="2608763" cy="39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A63E8F4-F10B-4B40-81C7-AD162D265E41}"/>
              </a:ext>
            </a:extLst>
          </p:cNvPr>
          <p:cNvSpPr txBox="1"/>
          <p:nvPr/>
        </p:nvSpPr>
        <p:spPr>
          <a:xfrm>
            <a:off x="1033670" y="6238985"/>
            <a:ext cx="719593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s-ES" dirty="0"/>
              <a:t>Javier López Paredes.</a:t>
            </a:r>
          </a:p>
        </p:txBody>
      </p:sp>
      <p:pic>
        <p:nvPicPr>
          <p:cNvPr id="3074" name="Picture 2" descr="Imagen relacionada">
            <a:extLst>
              <a:ext uri="{FF2B5EF4-FFF2-40B4-BE49-F238E27FC236}">
                <a16:creationId xmlns:a16="http://schemas.microsoft.com/office/drawing/2014/main" id="{8F06B3FD-4DF2-45F4-90F6-92B93914C5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1" r="13317" b="5001"/>
          <a:stretch/>
        </p:blipFill>
        <p:spPr bwMode="auto">
          <a:xfrm>
            <a:off x="3376282" y="640079"/>
            <a:ext cx="2657190" cy="3931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521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32D48F3-F6F3-423D-AAED-732BE392B7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8629" b="11604"/>
          <a:stretch/>
        </p:blipFill>
        <p:spPr>
          <a:xfrm>
            <a:off x="1743807" y="792479"/>
            <a:ext cx="7118436" cy="567822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CF93A5B-EBFD-47A3-8C6F-7B305A829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chemeClr val="accent4">
                    <a:lumMod val="75000"/>
                  </a:schemeClr>
                </a:solidFill>
              </a:rPr>
              <a:t>Repositorio </a:t>
            </a:r>
            <a:r>
              <a:rPr lang="es-ES" sz="3600" err="1">
                <a:solidFill>
                  <a:schemeClr val="accent4">
                    <a:lumMod val="75000"/>
                  </a:schemeClr>
                </a:solidFill>
              </a:rPr>
              <a:t>gesvac</a:t>
            </a:r>
            <a:r>
              <a:rPr lang="es-ES" sz="3600">
                <a:solidFill>
                  <a:schemeClr val="accent4">
                    <a:lumMod val="75000"/>
                  </a:schemeClr>
                </a:solidFill>
              </a:rPr>
              <a:t> 4.0</a:t>
            </a:r>
            <a:endParaRPr lang="es-ES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F628969-3ABE-428B-8048-7B3170511D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65540" y="747570"/>
            <a:ext cx="2965305" cy="1174907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8F20B03-C0E4-4C39-B087-D13E49AD2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603C-E51E-4BD9-9DF9-A2BEAA092628}" type="slidenum">
              <a:rPr lang="es-ES" smtClean="0"/>
              <a:t>10</a:t>
            </a:fld>
            <a:endParaRPr lang="es-E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09544EE-3584-4464-9B2F-A99791529015}"/>
              </a:ext>
            </a:extLst>
          </p:cNvPr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6269" y="2630658"/>
            <a:ext cx="4776114" cy="35421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CD63E5FC-66F8-4222-BB54-12CEF778F6A5}"/>
              </a:ext>
            </a:extLst>
          </p:cNvPr>
          <p:cNvSpPr/>
          <p:nvPr/>
        </p:nvSpPr>
        <p:spPr>
          <a:xfrm>
            <a:off x="4797083" y="3613244"/>
            <a:ext cx="1034683" cy="635200"/>
          </a:xfrm>
          <a:prstGeom prst="rightArrow">
            <a:avLst/>
          </a:prstGeom>
          <a:solidFill>
            <a:srgbClr val="FF0000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627E2E7-99B1-47C1-BCEE-CC92184CDF35}"/>
              </a:ext>
            </a:extLst>
          </p:cNvPr>
          <p:cNvSpPr txBox="1"/>
          <p:nvPr/>
        </p:nvSpPr>
        <p:spPr>
          <a:xfrm>
            <a:off x="5990082" y="2274302"/>
            <a:ext cx="6307837" cy="2823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950" b="1" dirty="0">
                <a:solidFill>
                  <a:srgbClr val="FF0000"/>
                </a:solidFill>
              </a:rPr>
              <a:t>Control de rendimientos de las asociaciones de raza pura.</a:t>
            </a:r>
          </a:p>
          <a:p>
            <a:pPr marL="342900" indent="-342900">
              <a:buFontTx/>
              <a:buChar char="-"/>
            </a:pPr>
            <a:r>
              <a:rPr lang="es-ES" sz="2000" dirty="0"/>
              <a:t>Altas – bajas</a:t>
            </a:r>
          </a:p>
          <a:p>
            <a:pPr marL="342900" indent="-342900">
              <a:buFontTx/>
              <a:buChar char="-"/>
            </a:pPr>
            <a:r>
              <a:rPr lang="es-ES" sz="2000" dirty="0"/>
              <a:t>Calificaciones morfológicas </a:t>
            </a:r>
          </a:p>
          <a:p>
            <a:pPr marL="342900" indent="-342900">
              <a:buFontTx/>
              <a:buChar char="-"/>
            </a:pPr>
            <a:r>
              <a:rPr lang="es-ES" sz="2000" dirty="0"/>
              <a:t>Pesos vivos y control en centros de testaje</a:t>
            </a:r>
          </a:p>
          <a:p>
            <a:pPr marL="342900" indent="-342900">
              <a:buFontTx/>
              <a:buChar char="-"/>
            </a:pPr>
            <a:r>
              <a:rPr lang="es-ES" sz="2000" dirty="0"/>
              <a:t>Datos de sacrificio  </a:t>
            </a:r>
          </a:p>
          <a:p>
            <a:pPr marL="342900" indent="-342900">
              <a:buFontTx/>
              <a:buChar char="-"/>
            </a:pPr>
            <a:endParaRPr lang="es-ES" sz="2000" dirty="0"/>
          </a:p>
          <a:p>
            <a:pPr marL="342900" indent="-342900">
              <a:buFontTx/>
              <a:buChar char="-"/>
            </a:pPr>
            <a:endParaRPr lang="es-ES" sz="2000" dirty="0"/>
          </a:p>
          <a:p>
            <a:pPr marL="342900" indent="-342900">
              <a:buFontTx/>
              <a:buChar char="-"/>
            </a:pPr>
            <a:endParaRPr lang="es-ES" sz="2000" dirty="0"/>
          </a:p>
          <a:p>
            <a:endParaRPr lang="es-ES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6BB2D06-5B26-46E1-96C8-A1439D346E96}"/>
              </a:ext>
            </a:extLst>
          </p:cNvPr>
          <p:cNvSpPr txBox="1"/>
          <p:nvPr/>
        </p:nvSpPr>
        <p:spPr>
          <a:xfrm>
            <a:off x="5953391" y="3953641"/>
            <a:ext cx="5817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00B050"/>
                </a:solidFill>
              </a:rPr>
              <a:t>Control de sacrificios en matadero.</a:t>
            </a:r>
          </a:p>
          <a:p>
            <a:pPr marL="342900" indent="-342900">
              <a:buFontTx/>
              <a:buChar char="-"/>
            </a:pPr>
            <a:r>
              <a:rPr lang="es-ES" sz="2000" dirty="0"/>
              <a:t>Pesos al sacrificio, conformación canal, precios.</a:t>
            </a:r>
          </a:p>
          <a:p>
            <a:pPr marL="342900" indent="-342900">
              <a:buFontTx/>
              <a:buChar char="-"/>
            </a:pPr>
            <a:r>
              <a:rPr lang="es-ES" sz="2000" dirty="0"/>
              <a:t>Resultados de despiece.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19B7331-3142-47DD-9D41-0F96BBED6C48}"/>
              </a:ext>
            </a:extLst>
          </p:cNvPr>
          <p:cNvSpPr txBox="1"/>
          <p:nvPr/>
        </p:nvSpPr>
        <p:spPr>
          <a:xfrm>
            <a:off x="5976190" y="5168537"/>
            <a:ext cx="60295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accent6">
                    <a:lumMod val="75000"/>
                  </a:schemeClr>
                </a:solidFill>
              </a:rPr>
              <a:t>Información técnico económica.</a:t>
            </a:r>
          </a:p>
          <a:p>
            <a:pPr marL="342900" indent="-342900">
              <a:buFontTx/>
              <a:buChar char="-"/>
            </a:pPr>
            <a:r>
              <a:rPr lang="es-ES" sz="2000" dirty="0"/>
              <a:t>Compras de suplementación </a:t>
            </a:r>
          </a:p>
          <a:p>
            <a:pPr marL="342900" indent="-342900">
              <a:buFontTx/>
              <a:buChar char="-"/>
            </a:pPr>
            <a:r>
              <a:rPr lang="es-ES" sz="2000" dirty="0"/>
              <a:t>Compras de medicamentos, veterinarios… </a:t>
            </a:r>
          </a:p>
          <a:p>
            <a:pPr marL="342900" indent="-342900">
              <a:buFontTx/>
              <a:buChar char="-"/>
            </a:pPr>
            <a:r>
              <a:rPr lang="es-ES" sz="2000" dirty="0"/>
              <a:t>Superficie, mano de obra…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8BF28F9E-102A-4D00-9897-89609EA0B3C6}"/>
              </a:ext>
            </a:extLst>
          </p:cNvPr>
          <p:cNvSpPr/>
          <p:nvPr/>
        </p:nvSpPr>
        <p:spPr>
          <a:xfrm>
            <a:off x="951158" y="1801720"/>
            <a:ext cx="3845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/>
              <a:t>Creación de repositorio de información </a:t>
            </a:r>
          </a:p>
        </p:txBody>
      </p:sp>
    </p:spTree>
    <p:extLst>
      <p:ext uri="{BB962C8B-B14F-4D97-AF65-F5344CB8AC3E}">
        <p14:creationId xmlns:p14="http://schemas.microsoft.com/office/powerpoint/2010/main" val="63202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32D48F3-F6F3-423D-AAED-732BE392B7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8629" b="11604"/>
          <a:stretch/>
        </p:blipFill>
        <p:spPr>
          <a:xfrm>
            <a:off x="1743807" y="792479"/>
            <a:ext cx="7118436" cy="567822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CF93A5B-EBFD-47A3-8C6F-7B305A829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chemeClr val="accent4">
                    <a:lumMod val="75000"/>
                  </a:schemeClr>
                </a:solidFill>
              </a:rPr>
              <a:t>repositorio </a:t>
            </a:r>
            <a:r>
              <a:rPr lang="es-ES" sz="3600" err="1">
                <a:solidFill>
                  <a:schemeClr val="accent4">
                    <a:lumMod val="75000"/>
                  </a:schemeClr>
                </a:solidFill>
              </a:rPr>
              <a:t>gesvac</a:t>
            </a:r>
            <a:r>
              <a:rPr lang="es-ES" sz="3600">
                <a:solidFill>
                  <a:schemeClr val="accent4">
                    <a:lumMod val="75000"/>
                  </a:schemeClr>
                </a:solidFill>
              </a:rPr>
              <a:t> 4.0</a:t>
            </a:r>
            <a:endParaRPr lang="es-ES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F628969-3ABE-428B-8048-7B3170511D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65540" y="504544"/>
            <a:ext cx="2965305" cy="1174907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8F20B03-C0E4-4C39-B087-D13E49AD2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603C-E51E-4BD9-9DF9-A2BEAA092628}" type="slidenum">
              <a:rPr lang="es-ES" smtClean="0"/>
              <a:t>11</a:t>
            </a:fld>
            <a:endParaRPr lang="es-ES"/>
          </a:p>
        </p:txBody>
      </p:sp>
      <p:graphicFrame>
        <p:nvGraphicFramePr>
          <p:cNvPr id="13" name="Tabla 12">
            <a:extLst>
              <a:ext uri="{FF2B5EF4-FFF2-40B4-BE49-F238E27FC236}">
                <a16:creationId xmlns:a16="http://schemas.microsoft.com/office/drawing/2014/main" id="{27C36C84-0E61-4A48-87FB-D8FAE6341D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644772"/>
              </p:ext>
            </p:extLst>
          </p:nvPr>
        </p:nvGraphicFramePr>
        <p:xfrm>
          <a:off x="490330" y="2347490"/>
          <a:ext cx="11440517" cy="3417204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1582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3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686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6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067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067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03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ASOCIACIÓN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NACIMIENTOS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SACRIFICIOS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CALIFICADOS</a:t>
                      </a:r>
                      <a:endParaRPr lang="en-US" sz="160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EXPLOTACIONES*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NODRIZAS* </a:t>
                      </a:r>
                    </a:p>
                  </a:txBody>
                  <a:tcPr marL="63500" marR="63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3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LIMUSIN  2010-2015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55.737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7.738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6.191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1.050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b="1" i="0" u="none" strike="noStrike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31.528</a:t>
                      </a:r>
                      <a:endParaRPr lang="es-ES" sz="20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3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CONABA 2010-2015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11.592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2.274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1.213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241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b="1" i="0" u="none" strike="noStrike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7.773</a:t>
                      </a:r>
                      <a:endParaRPr lang="es-ES" sz="20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3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CONASPI 2010-2015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57.761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31.179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6.606</a:t>
                      </a:r>
                      <a:endParaRPr lang="es-E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1.050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b="1" i="0" u="none" strike="noStrike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21.151</a:t>
                      </a:r>
                      <a:endParaRPr lang="es-ES" sz="20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3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UCHAE 2010-2015</a:t>
                      </a:r>
                    </a:p>
                  </a:txBody>
                  <a:tcPr marL="63500" marR="63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10.030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DISPONIBLE</a:t>
                      </a:r>
                    </a:p>
                  </a:txBody>
                  <a:tcPr marL="63500" marR="63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1451</a:t>
                      </a:r>
                    </a:p>
                  </a:txBody>
                  <a:tcPr marL="63500" marR="63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b="1" i="0" u="none" strike="noStrike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3.200</a:t>
                      </a:r>
                      <a:endParaRPr lang="es-ES" sz="20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4493080"/>
                  </a:ext>
                </a:extLst>
              </a:tr>
              <a:tr h="4003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COBADU 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11.364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solidFill>
                            <a:schemeClr val="tx1"/>
                          </a:solidFill>
                          <a:latin typeface="+mn-lt"/>
                        </a:rPr>
                        <a:t>2.865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 DISPONIBLE</a:t>
                      </a:r>
                    </a:p>
                  </a:txBody>
                  <a:tcPr marL="63500" marR="635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b="1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b="1" i="0" u="none" strike="noStrike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3.301</a:t>
                      </a:r>
                      <a:endParaRPr lang="es-ES" sz="2000" b="1" i="0" u="none" strike="noStrike" dirty="0">
                        <a:solidFill>
                          <a:schemeClr val="tx1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621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146.484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44.056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14.011</a:t>
                      </a:r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2.934</a:t>
                      </a:r>
                      <a:endParaRPr lang="es-E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2000" b="1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67.502</a:t>
                      </a:r>
                      <a:endParaRPr lang="es-ES" sz="2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8862">
                <a:tc gridSpan="6">
                  <a:txBody>
                    <a:bodyPr/>
                    <a:lstStyle/>
                    <a:p>
                      <a:pPr algn="r" fontAlgn="ctr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+ </a:t>
                      </a:r>
                      <a:r>
                        <a:rPr lang="en-US" sz="1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nuevos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8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integrantes</a:t>
                      </a:r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3305646"/>
                  </a:ext>
                </a:extLst>
              </a:tr>
            </a:tbl>
          </a:graphicData>
        </a:graphic>
      </p:graphicFrame>
      <p:sp>
        <p:nvSpPr>
          <p:cNvPr id="14" name="Rectángulo 13">
            <a:extLst>
              <a:ext uri="{FF2B5EF4-FFF2-40B4-BE49-F238E27FC236}">
                <a16:creationId xmlns:a16="http://schemas.microsoft.com/office/drawing/2014/main" id="{30C23338-8E20-4EEB-92F5-4A2D8A6876B0}"/>
              </a:ext>
            </a:extLst>
          </p:cNvPr>
          <p:cNvSpPr/>
          <p:nvPr/>
        </p:nvSpPr>
        <p:spPr>
          <a:xfrm>
            <a:off x="808132" y="1726598"/>
            <a:ext cx="110028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/>
              <a:t>Integración de la información de TODOS los miembros – </a:t>
            </a:r>
            <a:r>
              <a:rPr lang="es-ES" sz="2400" b="1" dirty="0"/>
              <a:t>Repositorio de información 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F6E13B5B-963D-4203-9B1A-3857918E154B}"/>
              </a:ext>
            </a:extLst>
          </p:cNvPr>
          <p:cNvSpPr/>
          <p:nvPr/>
        </p:nvSpPr>
        <p:spPr>
          <a:xfrm>
            <a:off x="8189843" y="4784035"/>
            <a:ext cx="1392079" cy="58309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787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32D48F3-F6F3-423D-AAED-732BE392B7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8629" b="11604"/>
          <a:stretch/>
        </p:blipFill>
        <p:spPr>
          <a:xfrm>
            <a:off x="1743807" y="792479"/>
            <a:ext cx="7118436" cy="567822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CF93A5B-EBFD-47A3-8C6F-7B305A829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chemeClr val="accent4">
                    <a:lumMod val="75000"/>
                  </a:schemeClr>
                </a:solidFill>
              </a:rPr>
              <a:t>Repositorio </a:t>
            </a:r>
            <a:r>
              <a:rPr lang="es-ES" sz="3600" err="1">
                <a:solidFill>
                  <a:schemeClr val="accent4">
                    <a:lumMod val="75000"/>
                  </a:schemeClr>
                </a:solidFill>
              </a:rPr>
              <a:t>gesvac</a:t>
            </a:r>
            <a:r>
              <a:rPr lang="es-ES" sz="3600">
                <a:solidFill>
                  <a:schemeClr val="accent4">
                    <a:lumMod val="75000"/>
                  </a:schemeClr>
                </a:solidFill>
              </a:rPr>
              <a:t> 4.0</a:t>
            </a:r>
            <a:endParaRPr lang="es-ES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F628969-3ABE-428B-8048-7B3170511D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65540" y="747570"/>
            <a:ext cx="2965305" cy="1174907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8F20B03-C0E4-4C39-B087-D13E49AD2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603C-E51E-4BD9-9DF9-A2BEAA092628}" type="slidenum">
              <a:rPr lang="es-ES" smtClean="0"/>
              <a:t>12</a:t>
            </a:fld>
            <a:endParaRPr lang="es-ES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9FF8E595-D3E9-41A2-B4E2-FB74B45C9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869" y="1680033"/>
            <a:ext cx="11201975" cy="877017"/>
          </a:xfrm>
        </p:spPr>
        <p:txBody>
          <a:bodyPr>
            <a:normAutofit lnSpcReduction="10000"/>
          </a:bodyPr>
          <a:lstStyle/>
          <a:p>
            <a:r>
              <a:rPr lang="es-ES" sz="1600" dirty="0"/>
              <a:t>¡¡OBJETIVO!!  Recogida de toda la información de un animal desde su nacimiento hasta su sacrificio</a:t>
            </a:r>
          </a:p>
          <a:p>
            <a:r>
              <a:rPr lang="es-ES" sz="1600" b="1" dirty="0"/>
              <a:t>DESCRIPCIÓN COMPLETA DE LA VIDA PRODUCTIVA DE UN ANIMAL DESDE QUE NACE HASTA QUE FINALIZA SU VIDA PRODUCTIVA </a:t>
            </a:r>
          </a:p>
        </p:txBody>
      </p:sp>
      <p:sp>
        <p:nvSpPr>
          <p:cNvPr id="9" name="Flecha: a la derecha con bandas 8">
            <a:extLst>
              <a:ext uri="{FF2B5EF4-FFF2-40B4-BE49-F238E27FC236}">
                <a16:creationId xmlns:a16="http://schemas.microsoft.com/office/drawing/2014/main" id="{360FFC74-339B-41C5-BB91-53177832F448}"/>
              </a:ext>
            </a:extLst>
          </p:cNvPr>
          <p:cNvSpPr/>
          <p:nvPr/>
        </p:nvSpPr>
        <p:spPr>
          <a:xfrm>
            <a:off x="2250421" y="4543278"/>
            <a:ext cx="7234781" cy="904643"/>
          </a:xfrm>
          <a:prstGeom prst="stripedRightArrow">
            <a:avLst>
              <a:gd name="adj1" fmla="val 70274"/>
              <a:gd name="adj2" fmla="val 96651"/>
            </a:avLst>
          </a:prstGeom>
          <a:gradFill flip="none" rotWithShape="1">
            <a:gsLst>
              <a:gs pos="0">
                <a:srgbClr val="FFFFCC"/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00FF00"/>
              </a:gs>
            </a:gsLst>
            <a:lin ang="0" scaled="1"/>
            <a:tileRect/>
          </a:gra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schemeClr val="tx1"/>
                </a:solidFill>
              </a:rPr>
              <a:t>PRODUCCIÓN VACUNO DE CARNE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3EB1C2B4-ABE4-4EFA-8DCC-CA764BFD88C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613" y="5230854"/>
            <a:ext cx="1626749" cy="1220062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6C991A84-C31C-4596-972F-0EA6312DCC32}"/>
              </a:ext>
            </a:extLst>
          </p:cNvPr>
          <p:cNvSpPr txBox="1"/>
          <p:nvPr/>
        </p:nvSpPr>
        <p:spPr>
          <a:xfrm>
            <a:off x="391613" y="4650366"/>
            <a:ext cx="1429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NACIMIENTO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665685F-48C8-49AB-A751-B38C180EC422}"/>
              </a:ext>
            </a:extLst>
          </p:cNvPr>
          <p:cNvSpPr txBox="1"/>
          <p:nvPr/>
        </p:nvSpPr>
        <p:spPr>
          <a:xfrm>
            <a:off x="9495597" y="3099958"/>
            <a:ext cx="1429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SACRIFICIO  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72972928-2ADC-40A0-A822-72AF8A3645F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21873" y="2710881"/>
            <a:ext cx="773724" cy="1392215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AAC275B9-5532-4909-B7F8-3FBE1AB514AA}"/>
              </a:ext>
            </a:extLst>
          </p:cNvPr>
          <p:cNvSpPr txBox="1"/>
          <p:nvPr/>
        </p:nvSpPr>
        <p:spPr>
          <a:xfrm>
            <a:off x="2141226" y="3666006"/>
            <a:ext cx="1429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CEBO 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449228A-879E-451E-BCAE-42256210F443}"/>
              </a:ext>
            </a:extLst>
          </p:cNvPr>
          <p:cNvSpPr txBox="1"/>
          <p:nvPr/>
        </p:nvSpPr>
        <p:spPr>
          <a:xfrm>
            <a:off x="4156907" y="3238939"/>
            <a:ext cx="1429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RECRÍA  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C2603C39-158D-4380-8644-2D2BD4D02A64}"/>
              </a:ext>
            </a:extLst>
          </p:cNvPr>
          <p:cNvSpPr txBox="1"/>
          <p:nvPr/>
        </p:nvSpPr>
        <p:spPr>
          <a:xfrm>
            <a:off x="6251166" y="2510599"/>
            <a:ext cx="1429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DESECHO    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21B3DDA6-0448-4D4D-A862-F377690B0C2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8734" y="3735976"/>
            <a:ext cx="1557711" cy="934626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DDEADD4F-82A4-41C8-B5BB-3759C9514A2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5751" y="3005517"/>
            <a:ext cx="1233488" cy="923925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373414A1-A26C-4A34-BA2F-67EB1AB0D75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1226" y="4260550"/>
            <a:ext cx="1619234" cy="779631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512A59CB-A1E1-476A-92C6-44BBE201B6D5}"/>
              </a:ext>
            </a:extLst>
          </p:cNvPr>
          <p:cNvSpPr txBox="1"/>
          <p:nvPr/>
        </p:nvSpPr>
        <p:spPr>
          <a:xfrm>
            <a:off x="6882495" y="5434669"/>
            <a:ext cx="46248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DETECTAR DEBILIDADES Y FORTALEZAS DE LOS ANIMALES EN TODO EL PROCESO DE PRODUCCIÓN!!!</a:t>
            </a:r>
          </a:p>
        </p:txBody>
      </p:sp>
    </p:spTree>
    <p:extLst>
      <p:ext uri="{BB962C8B-B14F-4D97-AF65-F5344CB8AC3E}">
        <p14:creationId xmlns:p14="http://schemas.microsoft.com/office/powerpoint/2010/main" val="170605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0" name="Marcador de contenido 14">
                <a:extLst>
                  <a:ext uri="{FF2B5EF4-FFF2-40B4-BE49-F238E27FC236}">
                    <a16:creationId xmlns:a16="http://schemas.microsoft.com/office/drawing/2014/main" id="{684693D3-4F55-42AF-815E-4E23D855F9E5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306110537"/>
                  </p:ext>
                </p:extLst>
              </p:nvPr>
            </p:nvGraphicFramePr>
            <p:xfrm>
              <a:off x="808383" y="2392016"/>
              <a:ext cx="11002427" cy="402272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10" name="Marcador de contenido 14">
                <a:extLst>
                  <a:ext uri="{FF2B5EF4-FFF2-40B4-BE49-F238E27FC236}">
                    <a16:creationId xmlns:a16="http://schemas.microsoft.com/office/drawing/2014/main" id="{684693D3-4F55-42AF-815E-4E23D855F9E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8383" y="2392016"/>
                <a:ext cx="11002427" cy="4022725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C32D48F3-F6F3-423D-AAED-732BE392B76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alphaModFix amt="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8629" b="11604"/>
          <a:stretch/>
        </p:blipFill>
        <p:spPr>
          <a:xfrm>
            <a:off x="1743807" y="792479"/>
            <a:ext cx="7118436" cy="567822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CF93A5B-EBFD-47A3-8C6F-7B305A829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chemeClr val="accent4">
                    <a:lumMod val="75000"/>
                  </a:schemeClr>
                </a:solidFill>
              </a:rPr>
              <a:t>Repositorio </a:t>
            </a:r>
            <a:r>
              <a:rPr lang="es-ES" sz="3600" err="1">
                <a:solidFill>
                  <a:schemeClr val="accent4">
                    <a:lumMod val="75000"/>
                  </a:schemeClr>
                </a:solidFill>
              </a:rPr>
              <a:t>gesvac</a:t>
            </a:r>
            <a:r>
              <a:rPr lang="es-ES" sz="3600">
                <a:solidFill>
                  <a:schemeClr val="accent4">
                    <a:lumMod val="75000"/>
                  </a:schemeClr>
                </a:solidFill>
              </a:rPr>
              <a:t> 4.0</a:t>
            </a:r>
            <a:endParaRPr lang="es-ES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F628969-3ABE-428B-8048-7B3170511DA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65540" y="504544"/>
            <a:ext cx="2965305" cy="1174907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8F20B03-C0E4-4C39-B087-D13E49AD2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603C-E51E-4BD9-9DF9-A2BEAA092628}" type="slidenum">
              <a:rPr lang="es-ES" smtClean="0"/>
              <a:t>13</a:t>
            </a:fld>
            <a:endParaRPr lang="es-ES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967885A-E914-41BA-8A39-EFFCE45D276A}"/>
              </a:ext>
            </a:extLst>
          </p:cNvPr>
          <p:cNvSpPr/>
          <p:nvPr/>
        </p:nvSpPr>
        <p:spPr>
          <a:xfrm>
            <a:off x="3221502" y="3506732"/>
            <a:ext cx="4808295" cy="174439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rgbClr val="C00000"/>
                </a:solidFill>
              </a:rPr>
              <a:t>INTEGRACIÓN DE TODA LA INFORMACIÓN PERMITIRÁ UN MAYOR CONOCIMIENTO DE LA GANADERÍA 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3F39C03-D37F-458E-8BBA-9BC35DE0DFA7}"/>
              </a:ext>
            </a:extLst>
          </p:cNvPr>
          <p:cNvSpPr/>
          <p:nvPr/>
        </p:nvSpPr>
        <p:spPr>
          <a:xfrm>
            <a:off x="891606" y="1720367"/>
            <a:ext cx="107868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/>
              <a:t>Integración de la información de </a:t>
            </a:r>
            <a:r>
              <a:rPr lang="es-ES" sz="2400" dirty="0">
                <a:highlight>
                  <a:srgbClr val="FFFF00"/>
                </a:highlight>
              </a:rPr>
              <a:t>TODOS</a:t>
            </a:r>
            <a:r>
              <a:rPr lang="es-ES" sz="2400" dirty="0"/>
              <a:t> los miembros – </a:t>
            </a:r>
            <a:r>
              <a:rPr lang="es-ES" sz="2400" b="1" dirty="0"/>
              <a:t>Repositorio de información </a:t>
            </a:r>
          </a:p>
        </p:txBody>
      </p:sp>
    </p:spTree>
    <p:extLst>
      <p:ext uri="{BB962C8B-B14F-4D97-AF65-F5344CB8AC3E}">
        <p14:creationId xmlns:p14="http://schemas.microsoft.com/office/powerpoint/2010/main" val="285412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32D48F3-F6F3-423D-AAED-732BE392B7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8629" b="11604"/>
          <a:stretch/>
        </p:blipFill>
        <p:spPr>
          <a:xfrm>
            <a:off x="1743807" y="792479"/>
            <a:ext cx="7118436" cy="567822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CF93A5B-EBFD-47A3-8C6F-7B305A829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chemeClr val="accent4">
                    <a:lumMod val="75000"/>
                  </a:schemeClr>
                </a:solidFill>
              </a:rPr>
              <a:t>Repositorio </a:t>
            </a:r>
            <a:r>
              <a:rPr lang="es-ES" sz="3600" err="1">
                <a:solidFill>
                  <a:schemeClr val="accent4">
                    <a:lumMod val="75000"/>
                  </a:schemeClr>
                </a:solidFill>
              </a:rPr>
              <a:t>gesvac</a:t>
            </a:r>
            <a:r>
              <a:rPr lang="es-ES" sz="3600">
                <a:solidFill>
                  <a:schemeClr val="accent4">
                    <a:lumMod val="75000"/>
                  </a:schemeClr>
                </a:solidFill>
              </a:rPr>
              <a:t> 4.0</a:t>
            </a:r>
            <a:endParaRPr lang="es-ES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F628969-3ABE-428B-8048-7B3170511D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65540" y="504544"/>
            <a:ext cx="2965305" cy="1174907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8F20B03-C0E4-4C39-B087-D13E49AD2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603C-E51E-4BD9-9DF9-A2BEAA092628}" type="slidenum">
              <a:rPr lang="es-ES" smtClean="0"/>
              <a:t>14</a:t>
            </a:fld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3F39C03-D37F-458E-8BBA-9BC35DE0DFA7}"/>
              </a:ext>
            </a:extLst>
          </p:cNvPr>
          <p:cNvSpPr/>
          <p:nvPr/>
        </p:nvSpPr>
        <p:spPr>
          <a:xfrm>
            <a:off x="891606" y="1720367"/>
            <a:ext cx="107868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/>
              <a:t>Integración de la información de </a:t>
            </a:r>
            <a:r>
              <a:rPr lang="es-ES" sz="2400" dirty="0">
                <a:highlight>
                  <a:srgbClr val="FFFF00"/>
                </a:highlight>
              </a:rPr>
              <a:t>TODOS</a:t>
            </a:r>
            <a:r>
              <a:rPr lang="es-ES" sz="2400" dirty="0"/>
              <a:t> los miembros – </a:t>
            </a:r>
            <a:r>
              <a:rPr lang="es-ES" sz="2400" b="1" dirty="0"/>
              <a:t>Repositorio de información </a:t>
            </a:r>
          </a:p>
        </p:txBody>
      </p:sp>
      <p:graphicFrame>
        <p:nvGraphicFramePr>
          <p:cNvPr id="9" name="Marcador de contenido 4">
            <a:extLst>
              <a:ext uri="{FF2B5EF4-FFF2-40B4-BE49-F238E27FC236}">
                <a16:creationId xmlns:a16="http://schemas.microsoft.com/office/drawing/2014/main" id="{EAC65BD9-4CDB-449F-B723-390A55E256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9639600"/>
              </p:ext>
            </p:extLst>
          </p:nvPr>
        </p:nvGraphicFramePr>
        <p:xfrm>
          <a:off x="381000" y="224020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A3B25AF6-892C-4E64-BD2B-16D6661045BC}"/>
              </a:ext>
            </a:extLst>
          </p:cNvPr>
          <p:cNvSpPr txBox="1"/>
          <p:nvPr/>
        </p:nvSpPr>
        <p:spPr>
          <a:xfrm>
            <a:off x="978408" y="2090497"/>
            <a:ext cx="10741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Porcentaje de animales por raza sacrificados en COBADU 2014-2016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B0694BC-8D65-4695-976D-18093CFF3F1B}"/>
              </a:ext>
            </a:extLst>
          </p:cNvPr>
          <p:cNvSpPr/>
          <p:nvPr/>
        </p:nvSpPr>
        <p:spPr>
          <a:xfrm>
            <a:off x="7736216" y="5619718"/>
            <a:ext cx="4147930" cy="112530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EJEMPLO DE LA POBLACIÓN EN ESPAÑA  -  IMPORTANCIA DE LA POB. CRUZADA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3775AED-AE4E-413D-BC0D-900E49036E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837" y="2593078"/>
            <a:ext cx="1136581" cy="170797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067A06F-393F-4164-85D2-25F5637B48E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482" t="19513" r="4726" b="23996"/>
          <a:stretch/>
        </p:blipFill>
        <p:spPr>
          <a:xfrm>
            <a:off x="8004313" y="2389295"/>
            <a:ext cx="1205948" cy="4815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4975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C:\Users\jose antonio\Documents\Portatil\G\GANADERIA\FOTOS E IMAGENES\QUALITY LIMUSIN\VACAS\27\IMG_4021.JPG">
            <a:extLst>
              <a:ext uri="{FF2B5EF4-FFF2-40B4-BE49-F238E27FC236}">
                <a16:creationId xmlns:a16="http://schemas.microsoft.com/office/drawing/2014/main" id="{36DACB74-1347-48D9-B15C-1001B1E556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20" y="-1"/>
            <a:ext cx="12188932" cy="6858000"/>
          </a:xfrm>
          <a:prstGeom prst="rect">
            <a:avLst/>
          </a:prstGeom>
          <a:noFill/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C6A0B87-9F61-4C8D-830E-778DBA365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7164674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CREACIÓN PLATAFORMA GESVAC 4.0</a:t>
            </a:r>
            <a:br>
              <a:rPr lang="en-US" cap="none" spc="200" dirty="0">
                <a:solidFill>
                  <a:schemeClr val="tx1"/>
                </a:solidFill>
              </a:rPr>
            </a:br>
            <a:br>
              <a:rPr lang="en-US" cap="none" spc="200" dirty="0">
                <a:solidFill>
                  <a:schemeClr val="tx1"/>
                </a:solidFill>
              </a:rPr>
            </a:br>
            <a:r>
              <a:rPr lang="en-US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ANÁLISIS DE LA INFORMACIÓN</a:t>
            </a:r>
            <a:br>
              <a:rPr lang="en-US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br>
              <a:rPr lang="en-US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TRANSMISIÓN AL GANADERO </a:t>
            </a:r>
            <a:endParaRPr lang="en-US" cap="none" spc="200" dirty="0">
              <a:solidFill>
                <a:schemeClr val="tx1"/>
              </a:solidFill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12BB741-5DC3-45AF-A42C-CF36446D3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4" y="6470704"/>
            <a:ext cx="973666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76F0603C-E51E-4BD9-9DF9-A2BEAA092628}" type="slidenum">
              <a:rPr lang="en-US">
                <a:solidFill>
                  <a:schemeClr val="tx1"/>
                </a:solidFill>
              </a:rPr>
              <a:pPr defTabSz="914400">
                <a:spcAft>
                  <a:spcPts val="600"/>
                </a:spcAft>
              </a:pPr>
              <a:t>15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2951CD38-085C-4B8A-8E48-98D9E19901C0}"/>
              </a:ext>
            </a:extLst>
          </p:cNvPr>
          <p:cNvSpPr/>
          <p:nvPr/>
        </p:nvSpPr>
        <p:spPr>
          <a:xfrm>
            <a:off x="8693834" y="1894738"/>
            <a:ext cx="3235549" cy="328056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es-ES" sz="167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º</a:t>
            </a:r>
            <a:endParaRPr lang="es-ES" sz="20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72728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>
            <a:extLst>
              <a:ext uri="{FF2B5EF4-FFF2-40B4-BE49-F238E27FC236}">
                <a16:creationId xmlns:a16="http://schemas.microsoft.com/office/drawing/2014/main" id="{DC71BC4B-4C01-4B72-B6E8-48E7C378C9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41" y="3176824"/>
            <a:ext cx="2767824" cy="2078916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CC1A2E73-C9FA-484B-9196-3CDD8C8A2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489" y="2197655"/>
            <a:ext cx="1136581" cy="170797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50CD390-225D-4D87-82FA-D16711A197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779" y="3239147"/>
            <a:ext cx="11144454" cy="2450804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CF93A5B-EBFD-47A3-8C6F-7B305A829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>
                <a:solidFill>
                  <a:schemeClr val="accent4">
                    <a:lumMod val="75000"/>
                  </a:schemeClr>
                </a:solidFill>
              </a:rPr>
              <a:t>Plataforma colaborativa </a:t>
            </a:r>
            <a:r>
              <a:rPr lang="es-ES" sz="3600" err="1">
                <a:solidFill>
                  <a:schemeClr val="accent4">
                    <a:lumMod val="75000"/>
                  </a:schemeClr>
                </a:solidFill>
              </a:rPr>
              <a:t>gesvac</a:t>
            </a:r>
            <a:r>
              <a:rPr lang="es-ES" sz="3600">
                <a:solidFill>
                  <a:schemeClr val="accent4">
                    <a:lumMod val="75000"/>
                  </a:schemeClr>
                </a:solidFill>
              </a:rPr>
              <a:t> 4.0</a:t>
            </a:r>
            <a:endParaRPr lang="es-ES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8F20B03-C0E4-4C39-B087-D13E49AD2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603C-E51E-4BD9-9DF9-A2BEAA092628}" type="slidenum">
              <a:rPr lang="es-ES" smtClean="0"/>
              <a:t>16</a:t>
            </a:fld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F628969-3ABE-428B-8048-7B3170511D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1479" y="585216"/>
            <a:ext cx="2965305" cy="117490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69D00E0-B369-408C-8B92-E0CE9AD837B3}"/>
              </a:ext>
            </a:extLst>
          </p:cNvPr>
          <p:cNvSpPr txBox="1"/>
          <p:nvPr/>
        </p:nvSpPr>
        <p:spPr>
          <a:xfrm>
            <a:off x="1024128" y="1760221"/>
            <a:ext cx="7735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DESCRIPCIÓN DE LA VIDA PRODUCTIVA DE UNA NODRIZA</a:t>
            </a:r>
          </a:p>
          <a:p>
            <a:r>
              <a:rPr lang="es-ES" sz="2000" dirty="0"/>
              <a:t>Detección de caracteres con interés económico -  modelo </a:t>
            </a:r>
            <a:r>
              <a:rPr lang="es-ES" sz="2000" dirty="0" err="1"/>
              <a:t>bioeconómico</a:t>
            </a:r>
            <a:r>
              <a:rPr lang="es-ES" sz="2000" dirty="0"/>
              <a:t> </a:t>
            </a:r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4C7F24B2-8783-4A82-B823-A6AF073E98C0}"/>
              </a:ext>
            </a:extLst>
          </p:cNvPr>
          <p:cNvCxnSpPr>
            <a:cxnSpLocks/>
          </p:cNvCxnSpPr>
          <p:nvPr/>
        </p:nvCxnSpPr>
        <p:spPr>
          <a:xfrm flipH="1">
            <a:off x="5613440" y="4499957"/>
            <a:ext cx="5482" cy="895446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ipse 20">
            <a:extLst>
              <a:ext uri="{FF2B5EF4-FFF2-40B4-BE49-F238E27FC236}">
                <a16:creationId xmlns:a16="http://schemas.microsoft.com/office/drawing/2014/main" id="{FCC4DEDF-E130-44D0-B7FB-DD313D541213}"/>
              </a:ext>
            </a:extLst>
          </p:cNvPr>
          <p:cNvSpPr/>
          <p:nvPr/>
        </p:nvSpPr>
        <p:spPr>
          <a:xfrm>
            <a:off x="5168814" y="3567834"/>
            <a:ext cx="1086916" cy="967890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5397DD25-5D1D-41B2-9F4E-29ADB08BBC05}"/>
              </a:ext>
            </a:extLst>
          </p:cNvPr>
          <p:cNvSpPr/>
          <p:nvPr/>
        </p:nvSpPr>
        <p:spPr>
          <a:xfrm>
            <a:off x="4916572" y="5535706"/>
            <a:ext cx="1588594" cy="369332"/>
          </a:xfrm>
          <a:prstGeom prst="rect">
            <a:avLst/>
          </a:prstGeom>
          <a:solidFill>
            <a:srgbClr val="92D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 terneros</a:t>
            </a:r>
          </a:p>
        </p:txBody>
      </p:sp>
      <p:sp>
        <p:nvSpPr>
          <p:cNvPr id="24" name="Abrir corchete 23">
            <a:extLst>
              <a:ext uri="{FF2B5EF4-FFF2-40B4-BE49-F238E27FC236}">
                <a16:creationId xmlns:a16="http://schemas.microsoft.com/office/drawing/2014/main" id="{DCC233EB-7C43-4DE2-BC43-B53D16E5091B}"/>
              </a:ext>
            </a:extLst>
          </p:cNvPr>
          <p:cNvSpPr/>
          <p:nvPr/>
        </p:nvSpPr>
        <p:spPr>
          <a:xfrm rot="5400000">
            <a:off x="5758565" y="-1936872"/>
            <a:ext cx="292731" cy="9720071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0140D909-A9D3-4477-96E4-847B44096481}"/>
              </a:ext>
            </a:extLst>
          </p:cNvPr>
          <p:cNvSpPr/>
          <p:nvPr/>
        </p:nvSpPr>
        <p:spPr>
          <a:xfrm>
            <a:off x="4819143" y="2427690"/>
            <a:ext cx="1588594" cy="504786"/>
          </a:xfrm>
          <a:prstGeom prst="rect">
            <a:avLst/>
          </a:prstGeom>
          <a:solidFill>
            <a:srgbClr val="FF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Costes</a:t>
            </a: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9E8ABF1B-BD9C-4861-9013-074B42D7B76F}"/>
              </a:ext>
            </a:extLst>
          </p:cNvPr>
          <p:cNvCxnSpPr/>
          <p:nvPr/>
        </p:nvCxnSpPr>
        <p:spPr>
          <a:xfrm>
            <a:off x="3114261" y="2815038"/>
            <a:ext cx="0" cy="28380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3217D751-8B3D-48C5-AB99-843CE12C23B8}"/>
              </a:ext>
            </a:extLst>
          </p:cNvPr>
          <p:cNvCxnSpPr>
            <a:cxnSpLocks/>
          </p:cNvCxnSpPr>
          <p:nvPr/>
        </p:nvCxnSpPr>
        <p:spPr>
          <a:xfrm>
            <a:off x="6811617" y="2815038"/>
            <a:ext cx="0" cy="31681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" name="Flecha: a la derecha 2047">
            <a:extLst>
              <a:ext uri="{FF2B5EF4-FFF2-40B4-BE49-F238E27FC236}">
                <a16:creationId xmlns:a16="http://schemas.microsoft.com/office/drawing/2014/main" id="{7E2F0934-3CC3-4449-9ADD-C908645DC335}"/>
              </a:ext>
            </a:extLst>
          </p:cNvPr>
          <p:cNvSpPr/>
          <p:nvPr/>
        </p:nvSpPr>
        <p:spPr>
          <a:xfrm>
            <a:off x="5519486" y="5912487"/>
            <a:ext cx="2754615" cy="484833"/>
          </a:xfrm>
          <a:prstGeom prst="rightArrow">
            <a:avLst/>
          </a:prstGeom>
          <a:solidFill>
            <a:srgbClr val="92D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B6F85385-DF62-4170-886A-C17ABF6486F3}"/>
              </a:ext>
            </a:extLst>
          </p:cNvPr>
          <p:cNvSpPr/>
          <p:nvPr/>
        </p:nvSpPr>
        <p:spPr>
          <a:xfrm>
            <a:off x="8424408" y="5956223"/>
            <a:ext cx="1588594" cy="369332"/>
          </a:xfrm>
          <a:prstGeom prst="rect">
            <a:avLst/>
          </a:prstGeom>
          <a:solidFill>
            <a:srgbClr val="92D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Ingresos 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0B8D0FA-0328-48AB-A8D3-13152AD5BABC}"/>
              </a:ext>
            </a:extLst>
          </p:cNvPr>
          <p:cNvSpPr txBox="1"/>
          <p:nvPr/>
        </p:nvSpPr>
        <p:spPr>
          <a:xfrm>
            <a:off x="5710869" y="6383973"/>
            <a:ext cx="1324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Cebo      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7B3A7D18-F848-4850-9436-8178484A9057}"/>
              </a:ext>
            </a:extLst>
          </p:cNvPr>
          <p:cNvSpPr txBox="1"/>
          <p:nvPr/>
        </p:nvSpPr>
        <p:spPr>
          <a:xfrm>
            <a:off x="7686889" y="6403567"/>
            <a:ext cx="1324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Sacrificio       </a:t>
            </a:r>
          </a:p>
        </p:txBody>
      </p:sp>
      <p:cxnSp>
        <p:nvCxnSpPr>
          <p:cNvPr id="31" name="Conector recto de flecha 30">
            <a:extLst>
              <a:ext uri="{FF2B5EF4-FFF2-40B4-BE49-F238E27FC236}">
                <a16:creationId xmlns:a16="http://schemas.microsoft.com/office/drawing/2014/main" id="{0B8DA201-671F-4182-967E-5F6436B4CA13}"/>
              </a:ext>
            </a:extLst>
          </p:cNvPr>
          <p:cNvCxnSpPr>
            <a:cxnSpLocks/>
          </p:cNvCxnSpPr>
          <p:nvPr/>
        </p:nvCxnSpPr>
        <p:spPr>
          <a:xfrm flipH="1">
            <a:off x="6700356" y="4511891"/>
            <a:ext cx="1185203" cy="999596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Elipse 31">
            <a:extLst>
              <a:ext uri="{FF2B5EF4-FFF2-40B4-BE49-F238E27FC236}">
                <a16:creationId xmlns:a16="http://schemas.microsoft.com/office/drawing/2014/main" id="{BE9DBE0A-D49E-4406-8498-4E4AC49D4C43}"/>
              </a:ext>
            </a:extLst>
          </p:cNvPr>
          <p:cNvSpPr/>
          <p:nvPr/>
        </p:nvSpPr>
        <p:spPr>
          <a:xfrm>
            <a:off x="7340268" y="3562448"/>
            <a:ext cx="1086916" cy="967890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641A9181-653C-46CB-8CB8-449A6FBC0DC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787727" y="5246704"/>
            <a:ext cx="886097" cy="133156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A1BE3521-A032-4C64-83E2-0ACBD491B5E8}"/>
              </a:ext>
            </a:extLst>
          </p:cNvPr>
          <p:cNvSpPr txBox="1"/>
          <p:nvPr/>
        </p:nvSpPr>
        <p:spPr>
          <a:xfrm>
            <a:off x="503583" y="5535706"/>
            <a:ext cx="19348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¿QUÉ PERMITE EL REPOSITORIO DE INFORMACIÓN?</a:t>
            </a:r>
          </a:p>
        </p:txBody>
      </p:sp>
    </p:spTree>
    <p:extLst>
      <p:ext uri="{BB962C8B-B14F-4D97-AF65-F5344CB8AC3E}">
        <p14:creationId xmlns:p14="http://schemas.microsoft.com/office/powerpoint/2010/main" val="2354174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 animBg="1"/>
      <p:bldP spid="22" grpId="0" animBg="1"/>
      <p:bldP spid="24" grpId="0" animBg="1"/>
      <p:bldP spid="27" grpId="0" animBg="1"/>
      <p:bldP spid="2048" grpId="0" animBg="1"/>
      <p:bldP spid="35" grpId="0" animBg="1"/>
      <p:bldP spid="25" grpId="0"/>
      <p:bldP spid="28" grpId="0"/>
      <p:bldP spid="32" grpId="0" animBg="1"/>
      <p:bldP spid="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31D94E53-3349-4840-B4F3-AF15BE71CB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75029" y="3234098"/>
            <a:ext cx="1867154" cy="121585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CF93A5B-EBFD-47A3-8C6F-7B305A829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>
                <a:solidFill>
                  <a:schemeClr val="accent4">
                    <a:lumMod val="75000"/>
                  </a:schemeClr>
                </a:solidFill>
              </a:rPr>
              <a:t>Plataforma colaborativa </a:t>
            </a:r>
            <a:r>
              <a:rPr lang="es-ES" sz="3600" err="1">
                <a:solidFill>
                  <a:schemeClr val="accent4">
                    <a:lumMod val="75000"/>
                  </a:schemeClr>
                </a:solidFill>
              </a:rPr>
              <a:t>gesvac</a:t>
            </a:r>
            <a:r>
              <a:rPr lang="es-ES" sz="3600">
                <a:solidFill>
                  <a:schemeClr val="accent4">
                    <a:lumMod val="75000"/>
                  </a:schemeClr>
                </a:solidFill>
              </a:rPr>
              <a:t> 4.0</a:t>
            </a:r>
            <a:endParaRPr lang="es-ES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8F20B03-C0E4-4C39-B087-D13E49AD2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603C-E51E-4BD9-9DF9-A2BEAA092628}" type="slidenum">
              <a:rPr lang="es-ES" smtClean="0"/>
              <a:t>17</a:t>
            </a:fld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F628969-3ABE-428B-8048-7B3170511D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1479" y="585216"/>
            <a:ext cx="2965305" cy="117490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69D00E0-B369-408C-8B92-E0CE9AD837B3}"/>
              </a:ext>
            </a:extLst>
          </p:cNvPr>
          <p:cNvSpPr txBox="1"/>
          <p:nvPr/>
        </p:nvSpPr>
        <p:spPr>
          <a:xfrm>
            <a:off x="1024128" y="1760221"/>
            <a:ext cx="7735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highlight>
                  <a:srgbClr val="FFFF00"/>
                </a:highlight>
              </a:rPr>
              <a:t>Detección de caracteres con interés económico -  modelo </a:t>
            </a:r>
            <a:r>
              <a:rPr lang="es-ES" sz="2000" b="1" dirty="0" err="1">
                <a:highlight>
                  <a:srgbClr val="FFFF00"/>
                </a:highlight>
              </a:rPr>
              <a:t>bioeconómico</a:t>
            </a:r>
            <a:r>
              <a:rPr lang="es-ES" sz="2000" b="1" dirty="0">
                <a:highlight>
                  <a:srgbClr val="FFFF00"/>
                </a:highlight>
              </a:rPr>
              <a:t> </a:t>
            </a:r>
          </a:p>
        </p:txBody>
      </p:sp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F598AADE-75F1-4B58-8A4D-6052D8419BF0}"/>
              </a:ext>
            </a:extLst>
          </p:cNvPr>
          <p:cNvSpPr/>
          <p:nvPr/>
        </p:nvSpPr>
        <p:spPr>
          <a:xfrm>
            <a:off x="928138" y="4329701"/>
            <a:ext cx="10465507" cy="834887"/>
          </a:xfrm>
          <a:prstGeom prst="rightArrow">
            <a:avLst>
              <a:gd name="adj1" fmla="val 34127"/>
              <a:gd name="adj2" fmla="val 50000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2" name="Picture 4" descr="Resultado de imagen de ternero dibujo">
            <a:extLst>
              <a:ext uri="{FF2B5EF4-FFF2-40B4-BE49-F238E27FC236}">
                <a16:creationId xmlns:a16="http://schemas.microsoft.com/office/drawing/2014/main" id="{6683EF30-1832-417D-8A78-48566EA86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139" y="3674994"/>
            <a:ext cx="794644" cy="72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E0DC533-0439-499D-A7F1-7FF4E6BFEF9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8814" y="3132077"/>
            <a:ext cx="2477846" cy="132812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38A0F21-BD8B-492C-B135-2D8A2BD0D3B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801" b="16815"/>
          <a:stretch/>
        </p:blipFill>
        <p:spPr>
          <a:xfrm>
            <a:off x="2413658" y="3390583"/>
            <a:ext cx="1790454" cy="993913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BABE55EB-E32B-4D89-BE0F-5C4EA7BD6901}"/>
              </a:ext>
            </a:extLst>
          </p:cNvPr>
          <p:cNvSpPr txBox="1"/>
          <p:nvPr/>
        </p:nvSpPr>
        <p:spPr>
          <a:xfrm>
            <a:off x="798355" y="5026071"/>
            <a:ext cx="1485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Nacimiento   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0ED24BD-D524-4FB3-B5E3-64B80F0FC2DB}"/>
              </a:ext>
            </a:extLst>
          </p:cNvPr>
          <p:cNvSpPr txBox="1"/>
          <p:nvPr/>
        </p:nvSpPr>
        <p:spPr>
          <a:xfrm>
            <a:off x="2879380" y="5053264"/>
            <a:ext cx="1324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Recría    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633EB90-3423-494A-BF3A-7D3B256B904A}"/>
              </a:ext>
            </a:extLst>
          </p:cNvPr>
          <p:cNvSpPr txBox="1"/>
          <p:nvPr/>
        </p:nvSpPr>
        <p:spPr>
          <a:xfrm>
            <a:off x="5884164" y="5028849"/>
            <a:ext cx="1324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/>
              <a:t>Nodriza</a:t>
            </a:r>
            <a:r>
              <a:rPr lang="es-ES" dirty="0"/>
              <a:t>   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3410C3F-83F9-4BE7-A6F7-E922B66D4FF2}"/>
              </a:ext>
            </a:extLst>
          </p:cNvPr>
          <p:cNvSpPr txBox="1"/>
          <p:nvPr/>
        </p:nvSpPr>
        <p:spPr>
          <a:xfrm>
            <a:off x="10564920" y="5227135"/>
            <a:ext cx="1324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Desecho     </a:t>
            </a:r>
          </a:p>
        </p:txBody>
      </p: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4C7F24B2-8783-4A82-B823-A6AF073E98C0}"/>
              </a:ext>
            </a:extLst>
          </p:cNvPr>
          <p:cNvCxnSpPr>
            <a:cxnSpLocks/>
          </p:cNvCxnSpPr>
          <p:nvPr/>
        </p:nvCxnSpPr>
        <p:spPr>
          <a:xfrm flipH="1">
            <a:off x="5613440" y="4499957"/>
            <a:ext cx="5482" cy="895446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ipse 20">
            <a:extLst>
              <a:ext uri="{FF2B5EF4-FFF2-40B4-BE49-F238E27FC236}">
                <a16:creationId xmlns:a16="http://schemas.microsoft.com/office/drawing/2014/main" id="{FCC4DEDF-E130-44D0-B7FB-DD313D541213}"/>
              </a:ext>
            </a:extLst>
          </p:cNvPr>
          <p:cNvSpPr/>
          <p:nvPr/>
        </p:nvSpPr>
        <p:spPr>
          <a:xfrm>
            <a:off x="5168814" y="3567834"/>
            <a:ext cx="1086916" cy="967890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5397DD25-5D1D-41B2-9F4E-29ADB08BBC05}"/>
              </a:ext>
            </a:extLst>
          </p:cNvPr>
          <p:cNvSpPr/>
          <p:nvPr/>
        </p:nvSpPr>
        <p:spPr>
          <a:xfrm>
            <a:off x="4916572" y="5535706"/>
            <a:ext cx="1588594" cy="369332"/>
          </a:xfrm>
          <a:prstGeom prst="rect">
            <a:avLst/>
          </a:prstGeom>
          <a:solidFill>
            <a:srgbClr val="92D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 </a:t>
            </a:r>
            <a:r>
              <a:rPr lang="es-E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terneros</a:t>
            </a:r>
            <a:endParaRPr lang="es-E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Abrir corchete 23">
            <a:extLst>
              <a:ext uri="{FF2B5EF4-FFF2-40B4-BE49-F238E27FC236}">
                <a16:creationId xmlns:a16="http://schemas.microsoft.com/office/drawing/2014/main" id="{DCC233EB-7C43-4DE2-BC43-B53D16E5091B}"/>
              </a:ext>
            </a:extLst>
          </p:cNvPr>
          <p:cNvSpPr/>
          <p:nvPr/>
        </p:nvSpPr>
        <p:spPr>
          <a:xfrm rot="5400000">
            <a:off x="5758565" y="-1936872"/>
            <a:ext cx="292731" cy="9720071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0140D909-A9D3-4477-96E4-847B44096481}"/>
              </a:ext>
            </a:extLst>
          </p:cNvPr>
          <p:cNvSpPr/>
          <p:nvPr/>
        </p:nvSpPr>
        <p:spPr>
          <a:xfrm>
            <a:off x="4819143" y="2427690"/>
            <a:ext cx="1588594" cy="504786"/>
          </a:xfrm>
          <a:prstGeom prst="rect">
            <a:avLst/>
          </a:prstGeom>
          <a:solidFill>
            <a:srgbClr val="FF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Costes</a:t>
            </a:r>
          </a:p>
        </p:txBody>
      </p: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9E8ABF1B-BD9C-4861-9013-074B42D7B76F}"/>
              </a:ext>
            </a:extLst>
          </p:cNvPr>
          <p:cNvCxnSpPr/>
          <p:nvPr/>
        </p:nvCxnSpPr>
        <p:spPr>
          <a:xfrm>
            <a:off x="3114261" y="2815038"/>
            <a:ext cx="0" cy="28380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3217D751-8B3D-48C5-AB99-843CE12C23B8}"/>
              </a:ext>
            </a:extLst>
          </p:cNvPr>
          <p:cNvCxnSpPr>
            <a:cxnSpLocks/>
          </p:cNvCxnSpPr>
          <p:nvPr/>
        </p:nvCxnSpPr>
        <p:spPr>
          <a:xfrm>
            <a:off x="6811617" y="2815038"/>
            <a:ext cx="0" cy="31681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" name="Flecha: a la derecha 2047">
            <a:extLst>
              <a:ext uri="{FF2B5EF4-FFF2-40B4-BE49-F238E27FC236}">
                <a16:creationId xmlns:a16="http://schemas.microsoft.com/office/drawing/2014/main" id="{7E2F0934-3CC3-4449-9ADD-C908645DC335}"/>
              </a:ext>
            </a:extLst>
          </p:cNvPr>
          <p:cNvSpPr/>
          <p:nvPr/>
        </p:nvSpPr>
        <p:spPr>
          <a:xfrm>
            <a:off x="5519486" y="5912487"/>
            <a:ext cx="2754615" cy="484833"/>
          </a:xfrm>
          <a:prstGeom prst="rightArrow">
            <a:avLst/>
          </a:prstGeom>
          <a:solidFill>
            <a:srgbClr val="92D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Rectángulo 34">
            <a:extLst>
              <a:ext uri="{FF2B5EF4-FFF2-40B4-BE49-F238E27FC236}">
                <a16:creationId xmlns:a16="http://schemas.microsoft.com/office/drawing/2014/main" id="{B6F85385-DF62-4170-886A-C17ABF6486F3}"/>
              </a:ext>
            </a:extLst>
          </p:cNvPr>
          <p:cNvSpPr/>
          <p:nvPr/>
        </p:nvSpPr>
        <p:spPr>
          <a:xfrm>
            <a:off x="8424408" y="5956223"/>
            <a:ext cx="1588594" cy="369332"/>
          </a:xfrm>
          <a:prstGeom prst="rect">
            <a:avLst/>
          </a:prstGeom>
          <a:solidFill>
            <a:srgbClr val="92D050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s-E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Ingresos 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F0B8D0FA-0328-48AB-A8D3-13152AD5BABC}"/>
              </a:ext>
            </a:extLst>
          </p:cNvPr>
          <p:cNvSpPr txBox="1"/>
          <p:nvPr/>
        </p:nvSpPr>
        <p:spPr>
          <a:xfrm>
            <a:off x="5710869" y="6383973"/>
            <a:ext cx="1324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Cebo      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7B3A7D18-F848-4850-9436-8178484A9057}"/>
              </a:ext>
            </a:extLst>
          </p:cNvPr>
          <p:cNvSpPr txBox="1"/>
          <p:nvPr/>
        </p:nvSpPr>
        <p:spPr>
          <a:xfrm>
            <a:off x="7686889" y="6403567"/>
            <a:ext cx="1324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Sacrificio      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56BE2A5-C849-46BF-8C05-A8381631ED8B}"/>
              </a:ext>
            </a:extLst>
          </p:cNvPr>
          <p:cNvSpPr txBox="1"/>
          <p:nvPr/>
        </p:nvSpPr>
        <p:spPr>
          <a:xfrm>
            <a:off x="246335" y="5445838"/>
            <a:ext cx="1865072" cy="73866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400" dirty="0"/>
              <a:t>Facilidad de parto </a:t>
            </a:r>
          </a:p>
          <a:p>
            <a:r>
              <a:rPr lang="es-ES" sz="1400" dirty="0"/>
              <a:t>Peso al nacimiento</a:t>
            </a:r>
          </a:p>
          <a:p>
            <a:r>
              <a:rPr lang="es-ES" sz="1400" dirty="0"/>
              <a:t>Mortalidad  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A4E9C32F-9B2E-42C4-A3BF-0376BB9DE439}"/>
              </a:ext>
            </a:extLst>
          </p:cNvPr>
          <p:cNvSpPr txBox="1"/>
          <p:nvPr/>
        </p:nvSpPr>
        <p:spPr>
          <a:xfrm>
            <a:off x="2289637" y="5475101"/>
            <a:ext cx="1975647" cy="954107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400" dirty="0"/>
              <a:t>Edad primer parto</a:t>
            </a:r>
          </a:p>
          <a:p>
            <a:r>
              <a:rPr lang="es-ES" sz="1400" dirty="0"/>
              <a:t>Peso al destete</a:t>
            </a:r>
          </a:p>
          <a:p>
            <a:r>
              <a:rPr lang="es-ES" sz="1400" dirty="0"/>
              <a:t>Consumo </a:t>
            </a:r>
          </a:p>
          <a:p>
            <a:r>
              <a:rPr lang="es-ES" sz="1400" dirty="0"/>
              <a:t>Mortalidad 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98E2B942-861A-4799-9E4A-5A9F9141C437}"/>
              </a:ext>
            </a:extLst>
          </p:cNvPr>
          <p:cNvSpPr txBox="1"/>
          <p:nvPr/>
        </p:nvSpPr>
        <p:spPr>
          <a:xfrm>
            <a:off x="7646660" y="3772942"/>
            <a:ext cx="1975647" cy="73866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400" dirty="0"/>
              <a:t>Peso adulto </a:t>
            </a:r>
          </a:p>
          <a:p>
            <a:r>
              <a:rPr lang="es-ES" sz="1400" dirty="0"/>
              <a:t>Intervalo entre partos</a:t>
            </a:r>
          </a:p>
          <a:p>
            <a:r>
              <a:rPr lang="es-ES" sz="1400" dirty="0"/>
              <a:t>Longevidad 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3E69B88F-841F-4883-B9DA-223C5C4B5D22}"/>
              </a:ext>
            </a:extLst>
          </p:cNvPr>
          <p:cNvSpPr txBox="1"/>
          <p:nvPr/>
        </p:nvSpPr>
        <p:spPr>
          <a:xfrm>
            <a:off x="10239463" y="5819295"/>
            <a:ext cx="1737322" cy="73866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400" dirty="0"/>
              <a:t>Peso canal</a:t>
            </a:r>
          </a:p>
          <a:p>
            <a:r>
              <a:rPr lang="es-ES" sz="1400" dirty="0"/>
              <a:t>Conformación </a:t>
            </a:r>
          </a:p>
          <a:p>
            <a:r>
              <a:rPr lang="es-ES" sz="1400" dirty="0"/>
              <a:t>Engrasamiento 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CE83F45-AEF2-4797-86ED-33C6C4D234B4}"/>
              </a:ext>
            </a:extLst>
          </p:cNvPr>
          <p:cNvSpPr txBox="1"/>
          <p:nvPr/>
        </p:nvSpPr>
        <p:spPr>
          <a:xfrm>
            <a:off x="7014241" y="5008872"/>
            <a:ext cx="1422497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400" dirty="0"/>
              <a:t>GMD en cebo </a:t>
            </a:r>
          </a:p>
          <a:p>
            <a:r>
              <a:rPr lang="es-ES" sz="1400" dirty="0"/>
              <a:t>GMD en destete</a:t>
            </a:r>
          </a:p>
          <a:p>
            <a:r>
              <a:rPr lang="es-ES" sz="1400" dirty="0"/>
              <a:t>Conversión </a:t>
            </a:r>
          </a:p>
          <a:p>
            <a:r>
              <a:rPr lang="es-ES" sz="1400" dirty="0"/>
              <a:t>Mortalidad 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E398799E-CA1A-4401-8A80-49DFCB7C1432}"/>
              </a:ext>
            </a:extLst>
          </p:cNvPr>
          <p:cNvSpPr txBox="1"/>
          <p:nvPr/>
        </p:nvSpPr>
        <p:spPr>
          <a:xfrm>
            <a:off x="10899512" y="2585228"/>
            <a:ext cx="1292483" cy="52322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400" dirty="0"/>
              <a:t>Peso desecho </a:t>
            </a:r>
          </a:p>
          <a:p>
            <a:r>
              <a:rPr lang="es-ES" sz="1400" dirty="0"/>
              <a:t>Conformación </a:t>
            </a:r>
          </a:p>
        </p:txBody>
      </p:sp>
    </p:spTree>
    <p:extLst>
      <p:ext uri="{BB962C8B-B14F-4D97-AF65-F5344CB8AC3E}">
        <p14:creationId xmlns:p14="http://schemas.microsoft.com/office/powerpoint/2010/main" val="2410564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32D48F3-F6F3-423D-AAED-732BE392B7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8629" b="11604"/>
          <a:stretch/>
        </p:blipFill>
        <p:spPr>
          <a:xfrm>
            <a:off x="1743807" y="792479"/>
            <a:ext cx="7118436" cy="567822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CF93A5B-EBFD-47A3-8C6F-7B305A829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>
                <a:solidFill>
                  <a:schemeClr val="accent4">
                    <a:lumMod val="75000"/>
                  </a:schemeClr>
                </a:solidFill>
              </a:rPr>
              <a:t>Plataforma colaborativa </a:t>
            </a:r>
            <a:r>
              <a:rPr lang="es-ES" sz="3600" err="1">
                <a:solidFill>
                  <a:schemeClr val="accent4">
                    <a:lumMod val="75000"/>
                  </a:schemeClr>
                </a:solidFill>
              </a:rPr>
              <a:t>gesvac</a:t>
            </a:r>
            <a:r>
              <a:rPr lang="es-ES" sz="3600">
                <a:solidFill>
                  <a:schemeClr val="accent4">
                    <a:lumMod val="75000"/>
                  </a:schemeClr>
                </a:solidFill>
              </a:rPr>
              <a:t> 4.0</a:t>
            </a:r>
            <a:endParaRPr lang="es-ES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Marcador de contenido 7">
            <a:extLst>
              <a:ext uri="{FF2B5EF4-FFF2-40B4-BE49-F238E27FC236}">
                <a16:creationId xmlns:a16="http://schemas.microsoft.com/office/drawing/2014/main" id="{40F723E1-A618-46E8-8F9F-7DB98C26661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" sz="2400" b="1" dirty="0">
                <a:solidFill>
                  <a:srgbClr val="FF0000"/>
                </a:solidFill>
              </a:rPr>
              <a:t>Caracteres funcionales </a:t>
            </a:r>
          </a:p>
          <a:p>
            <a:pPr>
              <a:lnSpc>
                <a:spcPct val="10000"/>
              </a:lnSpc>
            </a:pPr>
            <a:r>
              <a:rPr lang="es-ES" sz="2000" dirty="0"/>
              <a:t>Edad al primer parto </a:t>
            </a:r>
          </a:p>
          <a:p>
            <a:pPr>
              <a:lnSpc>
                <a:spcPct val="10000"/>
              </a:lnSpc>
            </a:pPr>
            <a:r>
              <a:rPr lang="es-ES" sz="2000" dirty="0"/>
              <a:t>Intervalo entre partos </a:t>
            </a:r>
          </a:p>
          <a:p>
            <a:pPr>
              <a:lnSpc>
                <a:spcPct val="10000"/>
              </a:lnSpc>
            </a:pPr>
            <a:r>
              <a:rPr lang="es-ES" sz="2000" dirty="0"/>
              <a:t>Longevidad </a:t>
            </a:r>
          </a:p>
          <a:p>
            <a:pPr>
              <a:lnSpc>
                <a:spcPct val="10000"/>
              </a:lnSpc>
            </a:pPr>
            <a:r>
              <a:rPr lang="es-ES" sz="2000" dirty="0"/>
              <a:t>Consumo </a:t>
            </a:r>
          </a:p>
          <a:p>
            <a:pPr>
              <a:lnSpc>
                <a:spcPct val="10000"/>
              </a:lnSpc>
            </a:pPr>
            <a:r>
              <a:rPr lang="es-ES" sz="2000" dirty="0"/>
              <a:t>Valor de desecho </a:t>
            </a:r>
          </a:p>
          <a:p>
            <a:pPr>
              <a:lnSpc>
                <a:spcPct val="10000"/>
              </a:lnSpc>
            </a:pPr>
            <a:r>
              <a:rPr lang="es-ES" sz="2000" dirty="0"/>
              <a:t>Supervivencia </a:t>
            </a:r>
          </a:p>
          <a:p>
            <a:pPr>
              <a:lnSpc>
                <a:spcPct val="10000"/>
              </a:lnSpc>
            </a:pPr>
            <a:r>
              <a:rPr lang="es-ES" sz="2000" dirty="0"/>
              <a:t>Facilidad de parto </a:t>
            </a:r>
          </a:p>
          <a:p>
            <a:pPr>
              <a:lnSpc>
                <a:spcPct val="10000"/>
              </a:lnSpc>
            </a:pPr>
            <a:r>
              <a:rPr lang="es-ES" sz="2000" dirty="0"/>
              <a:t>Peso al nacimiento </a:t>
            </a:r>
          </a:p>
          <a:p>
            <a:r>
              <a:rPr lang="es-ES" sz="2400" b="1" dirty="0">
                <a:solidFill>
                  <a:srgbClr val="002060"/>
                </a:solidFill>
              </a:rPr>
              <a:t>Caracteres de producción </a:t>
            </a:r>
          </a:p>
          <a:p>
            <a:pPr>
              <a:lnSpc>
                <a:spcPct val="11000"/>
              </a:lnSpc>
            </a:pPr>
            <a:r>
              <a:rPr lang="es-ES" sz="2000" dirty="0"/>
              <a:t>GMD lactación </a:t>
            </a:r>
          </a:p>
          <a:p>
            <a:pPr>
              <a:lnSpc>
                <a:spcPct val="11000"/>
              </a:lnSpc>
            </a:pPr>
            <a:r>
              <a:rPr lang="es-ES" sz="2000" dirty="0"/>
              <a:t>GMD cebo </a:t>
            </a:r>
          </a:p>
          <a:p>
            <a:pPr>
              <a:lnSpc>
                <a:spcPct val="11000"/>
              </a:lnSpc>
            </a:pPr>
            <a:r>
              <a:rPr lang="es-ES" sz="2000" dirty="0"/>
              <a:t>Peso canal </a:t>
            </a:r>
          </a:p>
          <a:p>
            <a:pPr>
              <a:lnSpc>
                <a:spcPct val="11000"/>
              </a:lnSpc>
            </a:pPr>
            <a:r>
              <a:rPr lang="es-ES" sz="2000" dirty="0"/>
              <a:t>Conformación de la canal </a:t>
            </a:r>
          </a:p>
          <a:p>
            <a:pPr>
              <a:lnSpc>
                <a:spcPct val="11000"/>
              </a:lnSpc>
            </a:pPr>
            <a:r>
              <a:rPr lang="es-ES" sz="2000" dirty="0"/>
              <a:t>Edad al sacrificio </a:t>
            </a:r>
          </a:p>
          <a:p>
            <a:pPr>
              <a:lnSpc>
                <a:spcPct val="11000"/>
              </a:lnSpc>
            </a:pPr>
            <a:r>
              <a:rPr lang="es-ES" sz="2000" dirty="0"/>
              <a:t>Engrasamiento de la canal </a:t>
            </a:r>
          </a:p>
        </p:txBody>
      </p:sp>
      <p:graphicFrame>
        <p:nvGraphicFramePr>
          <p:cNvPr id="10" name="Marcador de contenido 9">
            <a:extLst>
              <a:ext uri="{FF2B5EF4-FFF2-40B4-BE49-F238E27FC236}">
                <a16:creationId xmlns:a16="http://schemas.microsoft.com/office/drawing/2014/main" id="{6B929032-024B-40FF-BB38-74592A779DA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84838952"/>
              </p:ext>
            </p:extLst>
          </p:nvPr>
        </p:nvGraphicFramePr>
        <p:xfrm>
          <a:off x="5989638" y="2286000"/>
          <a:ext cx="47545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8F20B03-C0E4-4C39-B087-D13E49AD2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603C-E51E-4BD9-9DF9-A2BEAA092628}" type="slidenum">
              <a:rPr lang="es-ES" smtClean="0"/>
              <a:t>18</a:t>
            </a:fld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F628969-3ABE-428B-8048-7B3170511DA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1479" y="585216"/>
            <a:ext cx="2965305" cy="117490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69D00E0-B369-408C-8B92-E0CE9AD837B3}"/>
              </a:ext>
            </a:extLst>
          </p:cNvPr>
          <p:cNvSpPr txBox="1"/>
          <p:nvPr/>
        </p:nvSpPr>
        <p:spPr>
          <a:xfrm>
            <a:off x="1024128" y="1760221"/>
            <a:ext cx="7735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Detección de caracteres con interés económico -  modelo </a:t>
            </a:r>
            <a:r>
              <a:rPr lang="es-ES" sz="2000" dirty="0" err="1"/>
              <a:t>bioeconómico</a:t>
            </a:r>
            <a:r>
              <a:rPr lang="es-ES" sz="2000" dirty="0"/>
              <a:t> </a:t>
            </a: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3528DC19-E1D4-4189-A073-B9CF07A0A982}"/>
              </a:ext>
            </a:extLst>
          </p:cNvPr>
          <p:cNvSpPr/>
          <p:nvPr/>
        </p:nvSpPr>
        <p:spPr>
          <a:xfrm>
            <a:off x="4736591" y="2975112"/>
            <a:ext cx="1311965" cy="14743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aphicFrame>
        <p:nvGraphicFramePr>
          <p:cNvPr id="12" name="Objeto 11">
            <a:extLst>
              <a:ext uri="{FF2B5EF4-FFF2-40B4-BE49-F238E27FC236}">
                <a16:creationId xmlns:a16="http://schemas.microsoft.com/office/drawing/2014/main" id="{1458F64B-C386-4352-B275-FFF2C09AC6B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4737808"/>
              </p:ext>
            </p:extLst>
          </p:nvPr>
        </p:nvGraphicFramePr>
        <p:xfrm>
          <a:off x="4736591" y="3429000"/>
          <a:ext cx="956018" cy="566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" name="Equation" r:id="rId11" imgW="342720" imgH="203040" progId="Equation.DSMT4">
                  <p:embed/>
                </p:oleObj>
              </mc:Choice>
              <mc:Fallback>
                <p:oleObj name="Equation" r:id="rId11" imgW="342720" imgH="2030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736591" y="3429000"/>
                        <a:ext cx="956018" cy="566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F56E6EE1-DDDB-4AD9-BBE4-A9F6C6AB7D10}"/>
              </a:ext>
            </a:extLst>
          </p:cNvPr>
          <p:cNvSpPr txBox="1"/>
          <p:nvPr/>
        </p:nvSpPr>
        <p:spPr>
          <a:xfrm>
            <a:off x="9220833" y="5847060"/>
            <a:ext cx="296530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err="1"/>
              <a:t>Amer</a:t>
            </a:r>
            <a:r>
              <a:rPr lang="es-ES" sz="1600" dirty="0"/>
              <a:t> et al. (2003)</a:t>
            </a:r>
          </a:p>
          <a:p>
            <a:r>
              <a:rPr lang="es-ES" sz="1600" dirty="0" err="1"/>
              <a:t>Phocas</a:t>
            </a:r>
            <a:r>
              <a:rPr lang="es-ES" sz="1600" dirty="0"/>
              <a:t> et al. (1998)</a:t>
            </a:r>
          </a:p>
          <a:p>
            <a:r>
              <a:rPr lang="es-ES" sz="1600" dirty="0"/>
              <a:t>López-Paredes et al. (2018)</a:t>
            </a:r>
          </a:p>
        </p:txBody>
      </p:sp>
    </p:spTree>
    <p:extLst>
      <p:ext uri="{BB962C8B-B14F-4D97-AF65-F5344CB8AC3E}">
        <p14:creationId xmlns:p14="http://schemas.microsoft.com/office/powerpoint/2010/main" val="1399352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1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D21CFCD-9600-4405-98D3-0FC045467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603C-E51E-4BD9-9DF9-A2BEAA092628}" type="slidenum">
              <a:rPr lang="es-ES" smtClean="0"/>
              <a:t>19</a:t>
            </a:fld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09DB3B1-1824-478F-B693-3606B33E3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403" y="1969603"/>
            <a:ext cx="3505028" cy="4387654"/>
          </a:xfrm>
          <a:prstGeom prst="rect">
            <a:avLst/>
          </a:prstGeom>
        </p:spPr>
      </p:pic>
      <p:sp>
        <p:nvSpPr>
          <p:cNvPr id="6" name="Llamada de nube 7">
            <a:extLst>
              <a:ext uri="{FF2B5EF4-FFF2-40B4-BE49-F238E27FC236}">
                <a16:creationId xmlns:a16="http://schemas.microsoft.com/office/drawing/2014/main" id="{4855C9AF-6841-42E0-99B2-9FEA24FE9151}"/>
              </a:ext>
            </a:extLst>
          </p:cNvPr>
          <p:cNvSpPr/>
          <p:nvPr/>
        </p:nvSpPr>
        <p:spPr>
          <a:xfrm>
            <a:off x="412455" y="242680"/>
            <a:ext cx="3291049" cy="1143563"/>
          </a:xfrm>
          <a:prstGeom prst="cloudCallout">
            <a:avLst>
              <a:gd name="adj1" fmla="val -6380"/>
              <a:gd name="adj2" fmla="val 93119"/>
            </a:avLst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€€€€</a:t>
            </a:r>
          </a:p>
        </p:txBody>
      </p:sp>
      <p:sp>
        <p:nvSpPr>
          <p:cNvPr id="7" name="Llamada de nube 8">
            <a:extLst>
              <a:ext uri="{FF2B5EF4-FFF2-40B4-BE49-F238E27FC236}">
                <a16:creationId xmlns:a16="http://schemas.microsoft.com/office/drawing/2014/main" id="{43FF40AC-46C4-4137-B471-536B4F5A1901}"/>
              </a:ext>
            </a:extLst>
          </p:cNvPr>
          <p:cNvSpPr/>
          <p:nvPr/>
        </p:nvSpPr>
        <p:spPr>
          <a:xfrm>
            <a:off x="4480890" y="371061"/>
            <a:ext cx="5696779" cy="2313815"/>
          </a:xfrm>
          <a:prstGeom prst="cloudCallout">
            <a:avLst>
              <a:gd name="adj1" fmla="val -71779"/>
              <a:gd name="adj2" fmla="val 2218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¿</a:t>
            </a:r>
            <a:r>
              <a:rPr lang="en-US" sz="2800" dirty="0" err="1"/>
              <a:t>Cual</a:t>
            </a:r>
            <a:r>
              <a:rPr lang="en-US" sz="2800" dirty="0"/>
              <a:t> es mi </a:t>
            </a:r>
            <a:r>
              <a:rPr lang="en-US" sz="2800" dirty="0" err="1"/>
              <a:t>situación</a:t>
            </a:r>
            <a:r>
              <a:rPr lang="en-US" sz="2800" dirty="0"/>
              <a:t> </a:t>
            </a:r>
            <a:r>
              <a:rPr lang="en-US" sz="2800" dirty="0" err="1"/>
              <a:t>frente</a:t>
            </a:r>
            <a:r>
              <a:rPr lang="en-US" sz="2800" dirty="0"/>
              <a:t> a las </a:t>
            </a:r>
            <a:r>
              <a:rPr lang="en-US" sz="2800" dirty="0" err="1"/>
              <a:t>demás</a:t>
            </a:r>
            <a:r>
              <a:rPr lang="en-US" sz="2800" dirty="0"/>
              <a:t> </a:t>
            </a:r>
            <a:r>
              <a:rPr lang="en-US" sz="2800" dirty="0" err="1"/>
              <a:t>explotaciones</a:t>
            </a:r>
            <a:r>
              <a:rPr lang="en-US" sz="2800" dirty="0"/>
              <a:t>?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917ABB43-7770-4C9A-B948-EF976241E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45" y="3949148"/>
            <a:ext cx="4820946" cy="204104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5165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F2630615-BCE1-407A-89FE-B0996A1C5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447436" cy="1499616"/>
          </a:xfrm>
        </p:spPr>
        <p:txBody>
          <a:bodyPr>
            <a:normAutofit fontScale="90000"/>
          </a:bodyPr>
          <a:lstStyle/>
          <a:p>
            <a:r>
              <a:rPr lang="es-ES" sz="5400" dirty="0"/>
              <a:t>GRUPO OPERATIVO SUPRAAUTONÓMICO </a:t>
            </a:r>
            <a:r>
              <a:rPr lang="es-ES" sz="6000" dirty="0"/>
              <a:t>GESVAC 4.0</a:t>
            </a:r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96FD081-EDB0-4399-BFF2-B1B2868D1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603C-E51E-4BD9-9DF9-A2BEAA092628}" type="slidenum">
              <a:rPr lang="es-ES" smtClean="0"/>
              <a:t>2</a:t>
            </a:fld>
            <a:endParaRPr lang="es-ES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1B854C51-79EA-49FC-93C5-04D2C6416DA9}"/>
              </a:ext>
            </a:extLst>
          </p:cNvPr>
          <p:cNvSpPr/>
          <p:nvPr/>
        </p:nvSpPr>
        <p:spPr>
          <a:xfrm>
            <a:off x="374772" y="2373067"/>
            <a:ext cx="649356" cy="63186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1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9647B32D-7BB9-47EB-84A1-3615B99EFC43}"/>
              </a:ext>
            </a:extLst>
          </p:cNvPr>
          <p:cNvSpPr/>
          <p:nvPr/>
        </p:nvSpPr>
        <p:spPr>
          <a:xfrm>
            <a:off x="374772" y="3894635"/>
            <a:ext cx="649356" cy="63186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2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2308EC4-CB91-478A-8E81-6F99B1F2E6C7}"/>
              </a:ext>
            </a:extLst>
          </p:cNvPr>
          <p:cNvSpPr txBox="1"/>
          <p:nvPr/>
        </p:nvSpPr>
        <p:spPr>
          <a:xfrm>
            <a:off x="1152938" y="2427389"/>
            <a:ext cx="78452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Integrantes y objetivos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9901191-E011-422C-8CE7-228F79AD8002}"/>
              </a:ext>
            </a:extLst>
          </p:cNvPr>
          <p:cNvSpPr txBox="1"/>
          <p:nvPr/>
        </p:nvSpPr>
        <p:spPr>
          <a:xfrm>
            <a:off x="1152938" y="3894635"/>
            <a:ext cx="7845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/>
              <a:t>Plan de trabajo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E3C2DEE-4AB3-4730-9C00-1DCA27E42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7636" y="1963266"/>
            <a:ext cx="3862738" cy="3862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637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A5BB923F-6C90-4C84-9EEC-E6BF7AE0D9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0967" y="1822987"/>
            <a:ext cx="1278250" cy="69799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E1E90353-8D21-4098-A146-0337ED33FABA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587292" y="2560032"/>
            <a:ext cx="11223709" cy="420050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5AB89D5-62CF-4BF9-9C1D-1D56D57DEE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9706"/>
          <a:stretch/>
        </p:blipFill>
        <p:spPr>
          <a:xfrm>
            <a:off x="630834" y="2559030"/>
            <a:ext cx="5644807" cy="420050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837E8C4-8C37-4312-8759-8EF4694FCC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0011"/>
          <a:stretch/>
        </p:blipFill>
        <p:spPr>
          <a:xfrm>
            <a:off x="587292" y="2552120"/>
            <a:ext cx="4488292" cy="4200508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CF93A5B-EBFD-47A3-8C6F-7B305A829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>
                <a:solidFill>
                  <a:schemeClr val="accent4">
                    <a:lumMod val="75000"/>
                  </a:schemeClr>
                </a:solidFill>
              </a:rPr>
              <a:t>Plataforma colaborativa </a:t>
            </a:r>
            <a:r>
              <a:rPr lang="es-ES" sz="3600" err="1">
                <a:solidFill>
                  <a:schemeClr val="accent4">
                    <a:lumMod val="75000"/>
                  </a:schemeClr>
                </a:solidFill>
              </a:rPr>
              <a:t>gesvac</a:t>
            </a:r>
            <a:r>
              <a:rPr lang="es-ES" sz="3600">
                <a:solidFill>
                  <a:schemeClr val="accent4">
                    <a:lumMod val="75000"/>
                  </a:schemeClr>
                </a:solidFill>
              </a:rPr>
              <a:t> 4.0</a:t>
            </a:r>
            <a:endParaRPr lang="es-ES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8F20B03-C0E4-4C39-B087-D13E49AD2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603C-E51E-4BD9-9DF9-A2BEAA092628}" type="slidenum">
              <a:rPr lang="es-ES" smtClean="0"/>
              <a:t>20</a:t>
            </a:fld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F628969-3ABE-428B-8048-7B3170511D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1479" y="585216"/>
            <a:ext cx="2965305" cy="117490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69D00E0-B369-408C-8B92-E0CE9AD837B3}"/>
              </a:ext>
            </a:extLst>
          </p:cNvPr>
          <p:cNvSpPr txBox="1"/>
          <p:nvPr/>
        </p:nvSpPr>
        <p:spPr>
          <a:xfrm>
            <a:off x="1024128" y="1707195"/>
            <a:ext cx="7735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BENCHMARKING – COMPARATIVA CON LAS DEMÁS EXPLOTACIONES</a:t>
            </a:r>
          </a:p>
          <a:p>
            <a:r>
              <a:rPr lang="es-ES" sz="2000" dirty="0"/>
              <a:t>Ejemplo explotación resultados 2017</a:t>
            </a:r>
          </a:p>
        </p:txBody>
      </p:sp>
      <p:pic>
        <p:nvPicPr>
          <p:cNvPr id="3073" name="Picture 1">
            <a:extLst>
              <a:ext uri="{FF2B5EF4-FFF2-40B4-BE49-F238E27FC236}">
                <a16:creationId xmlns:a16="http://schemas.microsoft.com/office/drawing/2014/main" id="{5EA17752-58AD-4BD9-BD1B-A2345ED8A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9601" y="3140081"/>
            <a:ext cx="3000375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73EDDDC3-4E07-4AE8-B105-3257DDF39FBA}"/>
              </a:ext>
            </a:extLst>
          </p:cNvPr>
          <p:cNvSpPr/>
          <p:nvPr/>
        </p:nvSpPr>
        <p:spPr>
          <a:xfrm>
            <a:off x="587292" y="2871488"/>
            <a:ext cx="7584251" cy="33024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619C091F-906B-4696-B116-829793CF7D90}"/>
              </a:ext>
            </a:extLst>
          </p:cNvPr>
          <p:cNvSpPr/>
          <p:nvPr/>
        </p:nvSpPr>
        <p:spPr>
          <a:xfrm>
            <a:off x="6275641" y="2559030"/>
            <a:ext cx="873903" cy="4200508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872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B1189A52-5A7C-45FA-99C3-A4B91FE8F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59" y="2078890"/>
            <a:ext cx="4695824" cy="4695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32D48F3-F6F3-423D-AAED-732BE392B7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8629" b="11604"/>
          <a:stretch/>
        </p:blipFill>
        <p:spPr>
          <a:xfrm>
            <a:off x="1743807" y="792479"/>
            <a:ext cx="7118436" cy="567822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CF93A5B-EBFD-47A3-8C6F-7B305A829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>
                <a:solidFill>
                  <a:schemeClr val="accent4">
                    <a:lumMod val="75000"/>
                  </a:schemeClr>
                </a:solidFill>
              </a:rPr>
              <a:t>ANÁLISIS DE LA INFORMACIÓN </a:t>
            </a:r>
            <a:endParaRPr lang="es-ES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8F20B03-C0E4-4C39-B087-D13E49AD2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603C-E51E-4BD9-9DF9-A2BEAA092628}" type="slidenum">
              <a:rPr lang="es-ES" smtClean="0"/>
              <a:t>21</a:t>
            </a:fld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F628969-3ABE-428B-8048-7B3170511D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1479" y="585216"/>
            <a:ext cx="2965305" cy="117490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69D00E0-B369-408C-8B92-E0CE9AD837B3}"/>
              </a:ext>
            </a:extLst>
          </p:cNvPr>
          <p:cNvSpPr txBox="1"/>
          <p:nvPr/>
        </p:nvSpPr>
        <p:spPr>
          <a:xfrm>
            <a:off x="1024128" y="1596489"/>
            <a:ext cx="77355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BENCHMARKING – COMPARATIVA CON LAS DEMÁS EXPLOTACIONES</a:t>
            </a:r>
          </a:p>
          <a:p>
            <a:r>
              <a:rPr lang="es-ES" sz="2000" dirty="0"/>
              <a:t>Ejemplo explotación resultados 2017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28367CF-D75A-4393-9B53-5C397817DFEF}"/>
              </a:ext>
            </a:extLst>
          </p:cNvPr>
          <p:cNvSpPr txBox="1"/>
          <p:nvPr/>
        </p:nvSpPr>
        <p:spPr>
          <a:xfrm>
            <a:off x="5950226" y="2284943"/>
            <a:ext cx="586077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Conocimiento de la situación de la ganadería dentro de la raza y en comparación con toda la población</a:t>
            </a:r>
          </a:p>
          <a:p>
            <a:endParaRPr lang="es-ES" sz="1400" dirty="0"/>
          </a:p>
          <a:p>
            <a:pPr marL="400050" indent="-400050">
              <a:buFont typeface="+mj-lt"/>
              <a:buAutoNum type="romanUcPeriod"/>
            </a:pPr>
            <a:r>
              <a:rPr lang="es-ES" dirty="0"/>
              <a:t>Fertilidad </a:t>
            </a:r>
          </a:p>
          <a:p>
            <a:pPr marL="400050" indent="-400050">
              <a:buFont typeface="+mj-lt"/>
              <a:buAutoNum type="romanUcPeriod"/>
            </a:pPr>
            <a:r>
              <a:rPr lang="es-ES" dirty="0"/>
              <a:t>Precocidad </a:t>
            </a:r>
          </a:p>
          <a:p>
            <a:pPr marL="400050" indent="-400050">
              <a:buFont typeface="+mj-lt"/>
              <a:buAutoNum type="romanUcPeriod"/>
            </a:pPr>
            <a:r>
              <a:rPr lang="es-ES" dirty="0"/>
              <a:t>Crecimiento</a:t>
            </a:r>
          </a:p>
          <a:p>
            <a:pPr marL="857250" lvl="1" indent="-400050">
              <a:buFont typeface="+mj-lt"/>
              <a:buAutoNum type="romanUcPeriod"/>
            </a:pPr>
            <a:r>
              <a:rPr lang="es-ES" dirty="0"/>
              <a:t>Peso a los 120 días</a:t>
            </a:r>
          </a:p>
          <a:p>
            <a:pPr marL="857250" lvl="1" indent="-400050">
              <a:buFont typeface="+mj-lt"/>
              <a:buAutoNum type="romanUcPeriod"/>
            </a:pPr>
            <a:r>
              <a:rPr lang="es-ES" dirty="0"/>
              <a:t>Peso a los 210 días</a:t>
            </a:r>
          </a:p>
          <a:p>
            <a:pPr marL="857250" lvl="1" indent="-400050">
              <a:buFont typeface="+mj-lt"/>
              <a:buAutoNum type="romanUcPeriod"/>
            </a:pPr>
            <a:r>
              <a:rPr lang="es-ES" dirty="0"/>
              <a:t>Peso nacimiento </a:t>
            </a:r>
          </a:p>
          <a:p>
            <a:pPr marL="400050" indent="-400050">
              <a:buFont typeface="+mj-lt"/>
              <a:buAutoNum type="romanUcPeriod"/>
            </a:pPr>
            <a:r>
              <a:rPr lang="es-ES" dirty="0"/>
              <a:t>Características de la canal </a:t>
            </a:r>
          </a:p>
          <a:p>
            <a:pPr marL="857250" lvl="1" indent="-400050">
              <a:buFont typeface="+mj-lt"/>
              <a:buAutoNum type="romanUcPeriod"/>
            </a:pPr>
            <a:r>
              <a:rPr lang="es-ES" dirty="0"/>
              <a:t>Peso canal </a:t>
            </a:r>
          </a:p>
          <a:p>
            <a:pPr marL="857250" lvl="1" indent="-400050">
              <a:buFont typeface="+mj-lt"/>
              <a:buAutoNum type="romanUcPeriod"/>
            </a:pPr>
            <a:r>
              <a:rPr lang="es-ES" dirty="0"/>
              <a:t>Conformación </a:t>
            </a:r>
          </a:p>
          <a:p>
            <a:pPr marL="400050" indent="-400050">
              <a:buFont typeface="+mj-lt"/>
              <a:buAutoNum type="romanUcPeriod"/>
            </a:pPr>
            <a:r>
              <a:rPr lang="es-ES" dirty="0"/>
              <a:t>Morfología </a:t>
            </a:r>
          </a:p>
          <a:p>
            <a:pPr marL="400050" indent="-400050">
              <a:buFont typeface="+mj-lt"/>
              <a:buAutoNum type="romanUcPeriod"/>
            </a:pPr>
            <a:r>
              <a:rPr lang="es-ES" dirty="0"/>
              <a:t>Facilidad de parto </a:t>
            </a:r>
          </a:p>
          <a:p>
            <a:endParaRPr lang="es-ES" sz="1400" dirty="0"/>
          </a:p>
        </p:txBody>
      </p:sp>
      <p:sp>
        <p:nvSpPr>
          <p:cNvPr id="8" name="Cara sonriente 7">
            <a:extLst>
              <a:ext uri="{FF2B5EF4-FFF2-40B4-BE49-F238E27FC236}">
                <a16:creationId xmlns:a16="http://schemas.microsoft.com/office/drawing/2014/main" id="{EB641878-B35F-4BA5-B943-E5C23462B100}"/>
              </a:ext>
            </a:extLst>
          </p:cNvPr>
          <p:cNvSpPr/>
          <p:nvPr/>
        </p:nvSpPr>
        <p:spPr>
          <a:xfrm>
            <a:off x="5213254" y="3949147"/>
            <a:ext cx="379163" cy="428675"/>
          </a:xfrm>
          <a:prstGeom prst="smileyFac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ara sonriente 10">
            <a:extLst>
              <a:ext uri="{FF2B5EF4-FFF2-40B4-BE49-F238E27FC236}">
                <a16:creationId xmlns:a16="http://schemas.microsoft.com/office/drawing/2014/main" id="{656A64E3-1C07-4491-8047-0161D5213704}"/>
              </a:ext>
            </a:extLst>
          </p:cNvPr>
          <p:cNvSpPr/>
          <p:nvPr/>
        </p:nvSpPr>
        <p:spPr>
          <a:xfrm>
            <a:off x="3177060" y="5470832"/>
            <a:ext cx="380018" cy="424780"/>
          </a:xfrm>
          <a:prstGeom prst="smileyFace">
            <a:avLst>
              <a:gd name="adj" fmla="val -4653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1D24884F-E3C4-468B-B3D7-DAB52319454C}"/>
              </a:ext>
            </a:extLst>
          </p:cNvPr>
          <p:cNvSpPr txBox="1"/>
          <p:nvPr/>
        </p:nvSpPr>
        <p:spPr>
          <a:xfrm>
            <a:off x="6096000" y="3737113"/>
            <a:ext cx="5539409" cy="1569660"/>
          </a:xfrm>
          <a:prstGeom prst="rect">
            <a:avLst/>
          </a:prstGeom>
          <a:solidFill>
            <a:srgbClr val="FFFF0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srgbClr val="FF0000"/>
                </a:solidFill>
              </a:rPr>
              <a:t>Conocimiento de la situación de la explotación en base a información </a:t>
            </a:r>
          </a:p>
        </p:txBody>
      </p:sp>
      <p:sp>
        <p:nvSpPr>
          <p:cNvPr id="12" name="Cara sonriente 11">
            <a:extLst>
              <a:ext uri="{FF2B5EF4-FFF2-40B4-BE49-F238E27FC236}">
                <a16:creationId xmlns:a16="http://schemas.microsoft.com/office/drawing/2014/main" id="{9FA466A8-3166-49E6-A705-E51D383DAAE2}"/>
              </a:ext>
            </a:extLst>
          </p:cNvPr>
          <p:cNvSpPr/>
          <p:nvPr/>
        </p:nvSpPr>
        <p:spPr>
          <a:xfrm>
            <a:off x="4700587" y="5636846"/>
            <a:ext cx="379163" cy="428675"/>
          </a:xfrm>
          <a:prstGeom prst="smileyFac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ara sonriente 12">
            <a:extLst>
              <a:ext uri="{FF2B5EF4-FFF2-40B4-BE49-F238E27FC236}">
                <a16:creationId xmlns:a16="http://schemas.microsoft.com/office/drawing/2014/main" id="{A5955EC7-C181-4DB6-8181-34C4FC21FBDB}"/>
              </a:ext>
            </a:extLst>
          </p:cNvPr>
          <p:cNvSpPr/>
          <p:nvPr/>
        </p:nvSpPr>
        <p:spPr>
          <a:xfrm>
            <a:off x="2502690" y="6393526"/>
            <a:ext cx="379163" cy="428675"/>
          </a:xfrm>
          <a:prstGeom prst="smileyFac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Cara sonriente 14">
            <a:extLst>
              <a:ext uri="{FF2B5EF4-FFF2-40B4-BE49-F238E27FC236}">
                <a16:creationId xmlns:a16="http://schemas.microsoft.com/office/drawing/2014/main" id="{EB6BCB29-8658-48D3-9F54-D199DB868BF7}"/>
              </a:ext>
            </a:extLst>
          </p:cNvPr>
          <p:cNvSpPr/>
          <p:nvPr/>
        </p:nvSpPr>
        <p:spPr>
          <a:xfrm>
            <a:off x="3975135" y="2408006"/>
            <a:ext cx="379163" cy="428675"/>
          </a:xfrm>
          <a:prstGeom prst="smileyFac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8A83A68-49C4-4388-9B92-9B18B566BBFD}"/>
              </a:ext>
            </a:extLst>
          </p:cNvPr>
          <p:cNvSpPr txBox="1"/>
          <p:nvPr/>
        </p:nvSpPr>
        <p:spPr>
          <a:xfrm>
            <a:off x="614149" y="2284943"/>
            <a:ext cx="173484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ES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100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FB694DF-55F4-4053-B8B7-DCE60C8D4C51}"/>
              </a:ext>
            </a:extLst>
          </p:cNvPr>
          <p:cNvSpPr txBox="1"/>
          <p:nvPr/>
        </p:nvSpPr>
        <p:spPr>
          <a:xfrm>
            <a:off x="1266623" y="4242136"/>
            <a:ext cx="1734846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E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</a:t>
            </a:r>
          </a:p>
        </p:txBody>
      </p:sp>
      <p:sp>
        <p:nvSpPr>
          <p:cNvPr id="18" name="Cara sonriente 17">
            <a:extLst>
              <a:ext uri="{FF2B5EF4-FFF2-40B4-BE49-F238E27FC236}">
                <a16:creationId xmlns:a16="http://schemas.microsoft.com/office/drawing/2014/main" id="{6EF672FF-1945-41F5-889E-9323CF196602}"/>
              </a:ext>
            </a:extLst>
          </p:cNvPr>
          <p:cNvSpPr/>
          <p:nvPr/>
        </p:nvSpPr>
        <p:spPr>
          <a:xfrm>
            <a:off x="2431188" y="2719508"/>
            <a:ext cx="380018" cy="424780"/>
          </a:xfrm>
          <a:prstGeom prst="smileyFace">
            <a:avLst>
              <a:gd name="adj" fmla="val -4653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7942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9" grpId="0" animBg="1"/>
      <p:bldP spid="12" grpId="0" animBg="1"/>
      <p:bldP spid="13" grpId="0" animBg="1"/>
      <p:bldP spid="15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D21CFCD-9600-4405-98D3-0FC045467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603C-E51E-4BD9-9DF9-A2BEAA092628}" type="slidenum">
              <a:rPr lang="es-ES" smtClean="0"/>
              <a:t>22</a:t>
            </a:fld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09DB3B1-1824-478F-B693-3606B33E37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403" y="1969603"/>
            <a:ext cx="3877626" cy="4854079"/>
          </a:xfrm>
          <a:prstGeom prst="rect">
            <a:avLst/>
          </a:prstGeom>
        </p:spPr>
      </p:pic>
      <p:sp>
        <p:nvSpPr>
          <p:cNvPr id="6" name="Llamada de nube 7">
            <a:extLst>
              <a:ext uri="{FF2B5EF4-FFF2-40B4-BE49-F238E27FC236}">
                <a16:creationId xmlns:a16="http://schemas.microsoft.com/office/drawing/2014/main" id="{4855C9AF-6841-42E0-99B2-9FEA24FE9151}"/>
              </a:ext>
            </a:extLst>
          </p:cNvPr>
          <p:cNvSpPr/>
          <p:nvPr/>
        </p:nvSpPr>
        <p:spPr>
          <a:xfrm>
            <a:off x="412455" y="242680"/>
            <a:ext cx="3291049" cy="1143563"/>
          </a:xfrm>
          <a:prstGeom prst="cloudCallout">
            <a:avLst>
              <a:gd name="adj1" fmla="val -6380"/>
              <a:gd name="adj2" fmla="val 93119"/>
            </a:avLst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€€€€</a:t>
            </a:r>
          </a:p>
        </p:txBody>
      </p:sp>
      <p:sp>
        <p:nvSpPr>
          <p:cNvPr id="7" name="Llamada de nube 8">
            <a:extLst>
              <a:ext uri="{FF2B5EF4-FFF2-40B4-BE49-F238E27FC236}">
                <a16:creationId xmlns:a16="http://schemas.microsoft.com/office/drawing/2014/main" id="{43FF40AC-46C4-4137-B471-536B4F5A1901}"/>
              </a:ext>
            </a:extLst>
          </p:cNvPr>
          <p:cNvSpPr/>
          <p:nvPr/>
        </p:nvSpPr>
        <p:spPr>
          <a:xfrm>
            <a:off x="4480890" y="371061"/>
            <a:ext cx="5696779" cy="2313815"/>
          </a:xfrm>
          <a:prstGeom prst="cloudCallout">
            <a:avLst>
              <a:gd name="adj1" fmla="val -71779"/>
              <a:gd name="adj2" fmla="val 22184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¿</a:t>
            </a:r>
            <a:r>
              <a:rPr lang="en-US" sz="2800" dirty="0" err="1"/>
              <a:t>Cuales</a:t>
            </a:r>
            <a:r>
              <a:rPr lang="en-US" sz="2800" dirty="0"/>
              <a:t> son mis </a:t>
            </a:r>
            <a:r>
              <a:rPr lang="en-US" sz="2800" dirty="0" err="1"/>
              <a:t>vacas</a:t>
            </a:r>
            <a:r>
              <a:rPr lang="en-US" sz="2800" dirty="0"/>
              <a:t> </a:t>
            </a:r>
            <a:r>
              <a:rPr lang="en-US" sz="2800" dirty="0" err="1"/>
              <a:t>más</a:t>
            </a:r>
            <a:r>
              <a:rPr lang="en-US" sz="2800" dirty="0"/>
              <a:t> </a:t>
            </a:r>
            <a:r>
              <a:rPr lang="en-US" sz="2800" dirty="0" err="1"/>
              <a:t>rentables</a:t>
            </a:r>
            <a:r>
              <a:rPr lang="en-US" sz="2800" dirty="0"/>
              <a:t>?</a:t>
            </a:r>
          </a:p>
          <a:p>
            <a:pPr algn="ctr"/>
            <a:r>
              <a:rPr lang="en-US" sz="2800" dirty="0"/>
              <a:t>¿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dónde</a:t>
            </a:r>
            <a:r>
              <a:rPr lang="en-US" sz="2800" dirty="0"/>
              <a:t> </a:t>
            </a:r>
            <a:r>
              <a:rPr lang="en-US" sz="2800" dirty="0" err="1"/>
              <a:t>fallan</a:t>
            </a:r>
            <a:r>
              <a:rPr lang="en-US" sz="2800" dirty="0"/>
              <a:t> mis </a:t>
            </a:r>
            <a:r>
              <a:rPr lang="en-US" sz="2800" dirty="0" err="1"/>
              <a:t>vacas</a:t>
            </a:r>
            <a:r>
              <a:rPr lang="en-US" sz="2800" dirty="0"/>
              <a:t>?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AB056D8-5943-44D0-B720-FA5FC5823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3977368"/>
            <a:ext cx="4754291" cy="201282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7739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animBg="1"/>
      <p:bldP spid="7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32D48F3-F6F3-423D-AAED-732BE392B7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8629" b="11604"/>
          <a:stretch/>
        </p:blipFill>
        <p:spPr>
          <a:xfrm>
            <a:off x="1743807" y="792479"/>
            <a:ext cx="7118436" cy="567822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CF93A5B-EBFD-47A3-8C6F-7B305A829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>
                <a:solidFill>
                  <a:schemeClr val="accent4">
                    <a:lumMod val="75000"/>
                  </a:schemeClr>
                </a:solidFill>
              </a:rPr>
              <a:t>ANÁLISIS DE LA INFORMACIÓN </a:t>
            </a:r>
            <a:endParaRPr lang="es-ES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8F20B03-C0E4-4C39-B087-D13E49AD2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603C-E51E-4BD9-9DF9-A2BEAA092628}" type="slidenum">
              <a:rPr lang="es-ES" smtClean="0"/>
              <a:t>23</a:t>
            </a:fld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F628969-3ABE-428B-8048-7B3170511D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1479" y="585216"/>
            <a:ext cx="2965305" cy="117490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69D00E0-B369-408C-8B92-E0CE9AD837B3}"/>
              </a:ext>
            </a:extLst>
          </p:cNvPr>
          <p:cNvSpPr txBox="1"/>
          <p:nvPr/>
        </p:nvSpPr>
        <p:spPr>
          <a:xfrm>
            <a:off x="1024128" y="1760221"/>
            <a:ext cx="7735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DETECCIÓN DE LAS NODRIZAS MÁS EFICIENTES ECONÓMICAMENTE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1AE2C9A-45A2-4CDB-B372-3B3367949802}"/>
              </a:ext>
            </a:extLst>
          </p:cNvPr>
          <p:cNvSpPr txBox="1"/>
          <p:nvPr/>
        </p:nvSpPr>
        <p:spPr>
          <a:xfrm>
            <a:off x="5751444" y="3909390"/>
            <a:ext cx="686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vs</a:t>
            </a:r>
          </a:p>
        </p:txBody>
      </p:sp>
      <p:pic>
        <p:nvPicPr>
          <p:cNvPr id="4098" name="Picture 2" descr="Resultado de imagen de pirenaico vacas">
            <a:extLst>
              <a:ext uri="{FF2B5EF4-FFF2-40B4-BE49-F238E27FC236}">
                <a16:creationId xmlns:a16="http://schemas.microsoft.com/office/drawing/2014/main" id="{39467832-57F8-4D9F-9206-BE57D48CAC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9154" y="2534464"/>
            <a:ext cx="4760992" cy="376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n de pirenaico vacas">
            <a:extLst>
              <a:ext uri="{FF2B5EF4-FFF2-40B4-BE49-F238E27FC236}">
                <a16:creationId xmlns:a16="http://schemas.microsoft.com/office/drawing/2014/main" id="{93AF9E1F-2D29-4262-9C64-AB8671B41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1856" y="2594719"/>
            <a:ext cx="5022207" cy="3761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2568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32D48F3-F6F3-423D-AAED-732BE392B7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8629" b="11604"/>
          <a:stretch/>
        </p:blipFill>
        <p:spPr>
          <a:xfrm>
            <a:off x="1743807" y="792479"/>
            <a:ext cx="7118436" cy="567822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CF93A5B-EBFD-47A3-8C6F-7B305A829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>
                <a:solidFill>
                  <a:schemeClr val="accent4">
                    <a:lumMod val="75000"/>
                  </a:schemeClr>
                </a:solidFill>
              </a:rPr>
              <a:t>ANÁLISIS DE LA INFORMACIÓN </a:t>
            </a:r>
            <a:endParaRPr lang="es-ES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8F20B03-C0E4-4C39-B087-D13E49AD2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603C-E51E-4BD9-9DF9-A2BEAA092628}" type="slidenum">
              <a:rPr lang="es-ES" smtClean="0"/>
              <a:t>24</a:t>
            </a:fld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F628969-3ABE-428B-8048-7B3170511D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1479" y="585216"/>
            <a:ext cx="2965305" cy="117490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69D00E0-B369-408C-8B92-E0CE9AD837B3}"/>
              </a:ext>
            </a:extLst>
          </p:cNvPr>
          <p:cNvSpPr txBox="1"/>
          <p:nvPr/>
        </p:nvSpPr>
        <p:spPr>
          <a:xfrm>
            <a:off x="989738" y="1587521"/>
            <a:ext cx="7735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DETECCIÓN DE LAS NODRIZAS MÁS EFICIENTES ECONÓMICAMENTE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1AE2C9A-45A2-4CDB-B372-3B3367949802}"/>
              </a:ext>
            </a:extLst>
          </p:cNvPr>
          <p:cNvSpPr txBox="1"/>
          <p:nvPr/>
        </p:nvSpPr>
        <p:spPr>
          <a:xfrm>
            <a:off x="5991616" y="3909390"/>
            <a:ext cx="4466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vs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89357B0-D67D-49BA-9B84-6C8B926600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959060"/>
              </p:ext>
            </p:extLst>
          </p:nvPr>
        </p:nvGraphicFramePr>
        <p:xfrm>
          <a:off x="341977" y="1987631"/>
          <a:ext cx="10283689" cy="4759888"/>
        </p:xfrm>
        <a:graphic>
          <a:graphicData uri="http://schemas.openxmlformats.org/drawingml/2006/table">
            <a:tbl>
              <a:tblPr firstRow="1" bandCol="1">
                <a:tableStyleId>{69012ECD-51FC-41F1-AA8D-1B2483CD663E}</a:tableStyleId>
              </a:tblPr>
              <a:tblGrid>
                <a:gridCol w="4097303">
                  <a:extLst>
                    <a:ext uri="{9D8B030D-6E8A-4147-A177-3AD203B41FA5}">
                      <a16:colId xmlns:a16="http://schemas.microsoft.com/office/drawing/2014/main" val="855453267"/>
                    </a:ext>
                  </a:extLst>
                </a:gridCol>
                <a:gridCol w="2008217">
                  <a:extLst>
                    <a:ext uri="{9D8B030D-6E8A-4147-A177-3AD203B41FA5}">
                      <a16:colId xmlns:a16="http://schemas.microsoft.com/office/drawing/2014/main" val="4105404675"/>
                    </a:ext>
                  </a:extLst>
                </a:gridCol>
                <a:gridCol w="1833002">
                  <a:extLst>
                    <a:ext uri="{9D8B030D-6E8A-4147-A177-3AD203B41FA5}">
                      <a16:colId xmlns:a16="http://schemas.microsoft.com/office/drawing/2014/main" val="3017569227"/>
                    </a:ext>
                  </a:extLst>
                </a:gridCol>
                <a:gridCol w="1388231">
                  <a:extLst>
                    <a:ext uri="{9D8B030D-6E8A-4147-A177-3AD203B41FA5}">
                      <a16:colId xmlns:a16="http://schemas.microsoft.com/office/drawing/2014/main" val="2091838543"/>
                    </a:ext>
                  </a:extLst>
                </a:gridCol>
                <a:gridCol w="956936">
                  <a:extLst>
                    <a:ext uri="{9D8B030D-6E8A-4147-A177-3AD203B41FA5}">
                      <a16:colId xmlns:a16="http://schemas.microsoft.com/office/drawing/2014/main" val="4231913595"/>
                    </a:ext>
                  </a:extLst>
                </a:gridCol>
              </a:tblGrid>
              <a:tr h="40700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w CeNTURY(Títulos)"/>
                        </a:rPr>
                        <a:t> </a:t>
                      </a:r>
                      <a:endParaRPr lang="es-ES" sz="1800" dirty="0">
                        <a:effectLst/>
                        <a:latin typeface="Tw CeNTURY(Títulos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w CeNTURY(Títulos)"/>
                        </a:rPr>
                        <a:t>NODRIZA 6500</a:t>
                      </a:r>
                      <a:endParaRPr lang="es-ES" sz="1800" dirty="0">
                        <a:effectLst/>
                        <a:latin typeface="Tw CeNTURY(Títulos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w CeNTURY(Títulos)"/>
                        </a:rPr>
                        <a:t>NODRIZA 2802</a:t>
                      </a:r>
                      <a:endParaRPr lang="es-ES" sz="1800" dirty="0">
                        <a:effectLst/>
                        <a:latin typeface="Tw CeNTURY(Títulos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w CeNTURY(Títulos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Diferencia 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w CeNTURY(Títulos)"/>
                        </a:rPr>
                        <a:t>EUROS</a:t>
                      </a:r>
                      <a:endParaRPr lang="es-ES" sz="1800" dirty="0">
                        <a:effectLst/>
                        <a:latin typeface="Tw CeNTURY(Títulos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902666"/>
                  </a:ext>
                </a:extLst>
              </a:tr>
              <a:tr h="2821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w CeNTURY(Títulos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Nacimiento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w CeNTURY(Títulos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2008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w CeNTURY(Títulos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2001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Tw CeNTURY(Títulos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800" b="1" dirty="0">
                        <a:effectLst/>
                        <a:latin typeface="Tw CeNTURY(Títulos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1245186"/>
                  </a:ext>
                </a:extLst>
              </a:tr>
              <a:tr h="2821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  <a:latin typeface="Tw CeNTURY(Títulos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Nº</a:t>
                      </a:r>
                      <a:r>
                        <a:rPr lang="es-ES" sz="1800" dirty="0">
                          <a:effectLst/>
                          <a:latin typeface="Tw CeNTURY(Títulos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partos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w CeNTURY(Títulos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w CeNTURY(Títulos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Tw CeNTURY(Títulos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800" b="1" dirty="0">
                        <a:effectLst/>
                        <a:latin typeface="Tw CeNTURY(Títulos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062232"/>
                  </a:ext>
                </a:extLst>
              </a:tr>
              <a:tr h="2845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w CeNTURY(Títulos)"/>
                        </a:rPr>
                        <a:t>Edad al primer parto (meses)</a:t>
                      </a:r>
                      <a:endParaRPr lang="es-ES" sz="1800" dirty="0">
                        <a:effectLst/>
                        <a:latin typeface="Tw CeNTURY(Títulos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w CeNTURY(Títulos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w CeNTURY(Títulos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Tw CeNTURY(Títulos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meses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1" i="0" u="none" strike="noStrike" dirty="0">
                          <a:solidFill>
                            <a:srgbClr val="2E2B21"/>
                          </a:solidFill>
                          <a:effectLst/>
                          <a:latin typeface="Tw CeNTURY(Títulos)"/>
                        </a:rPr>
                        <a:t>16 €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9555077"/>
                  </a:ext>
                </a:extLst>
              </a:tr>
              <a:tr h="2845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w CeNTURY(Títulos)"/>
                        </a:rPr>
                        <a:t>Intervalo entre parto (días)</a:t>
                      </a:r>
                      <a:endParaRPr lang="es-ES" sz="1800" dirty="0">
                        <a:effectLst/>
                        <a:latin typeface="Tw CeNTURY(Títulos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w CeNTURY(Títulos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361</a:t>
                      </a:r>
                    </a:p>
                  </a:txBody>
                  <a:tcPr marL="68580" marR="6858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w CeNTURY(Títulos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394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Tw CeNTURY(Títulos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 días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1" i="0" u="none" strike="noStrike">
                          <a:solidFill>
                            <a:srgbClr val="2E2B21"/>
                          </a:solidFill>
                          <a:effectLst/>
                          <a:latin typeface="Tw CeNTURY(Títulos)"/>
                        </a:rPr>
                        <a:t>35 €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218148"/>
                  </a:ext>
                </a:extLst>
              </a:tr>
              <a:tr h="2845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w CeNTURY(Títulos)"/>
                        </a:rPr>
                        <a:t>Facilidad de parto (% 3 y 4)</a:t>
                      </a:r>
                      <a:endParaRPr lang="es-ES" sz="1800" dirty="0">
                        <a:effectLst/>
                        <a:latin typeface="Tw CeNTURY(Títulos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w CeNTURY(Títulos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w CeNTURY(Títulos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Tw CeNTURY(Títulos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1" i="0" u="none" strike="noStrike" dirty="0">
                          <a:solidFill>
                            <a:srgbClr val="2E2B21"/>
                          </a:solidFill>
                          <a:effectLst/>
                          <a:latin typeface="Tw CeNTURY(Títulos)"/>
                        </a:rPr>
                        <a:t>0 €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92588"/>
                  </a:ext>
                </a:extLst>
              </a:tr>
              <a:tr h="2845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w CeNTURY(Títulos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Mortalidad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w CeNTURY(Títulos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w CeNTURY(Títulos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Tw CeNTURY(Títulos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1" i="0" u="none" strike="noStrike">
                          <a:solidFill>
                            <a:srgbClr val="2E2B21"/>
                          </a:solidFill>
                          <a:effectLst/>
                          <a:latin typeface="Tw CeNTURY(Títulos)"/>
                        </a:rPr>
                        <a:t>0 €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447328"/>
                  </a:ext>
                </a:extLst>
              </a:tr>
              <a:tr h="2845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w CeNTURY(Títulos)"/>
                        </a:rPr>
                        <a:t>Peso Nacimiento (kg)</a:t>
                      </a:r>
                      <a:endParaRPr lang="es-ES" sz="1800" dirty="0">
                        <a:effectLst/>
                        <a:latin typeface="Tw CeNTURY(Títulos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w CeNTURY(Títulos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w CeNTURY(Títulos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Tw CeNTURY(Títulos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+1 kg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800" b="1" i="0" u="none" strike="noStrike" dirty="0">
                          <a:solidFill>
                            <a:srgbClr val="2E2B21"/>
                          </a:solidFill>
                          <a:effectLst/>
                          <a:latin typeface="Tw CeNTURY(Títulos)"/>
                        </a:rPr>
                        <a:t>-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7293671"/>
                  </a:ext>
                </a:extLst>
              </a:tr>
              <a:tr h="2845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w CeNTURY(Títulos)"/>
                        </a:rPr>
                        <a:t>Peso 120 días (kg)</a:t>
                      </a:r>
                      <a:endParaRPr lang="es-ES" sz="1800" dirty="0">
                        <a:effectLst/>
                        <a:latin typeface="Tw CeNTURY(Títulos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/>
                        <a:t>153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dirty="0"/>
                        <a:t>171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800" b="1" dirty="0"/>
                        <a:t>-18 kg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-3 €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83993"/>
                  </a:ext>
                </a:extLst>
              </a:tr>
              <a:tr h="2845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w CeNTURY(Títulos)"/>
                        </a:rPr>
                        <a:t>Peso 210 días (kg)</a:t>
                      </a:r>
                      <a:endParaRPr lang="es-ES" sz="1800" dirty="0">
                        <a:effectLst/>
                        <a:latin typeface="Tw CeNTURY(Títulos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w CeNTURY(Títulos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237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w CeNTURY(Títulos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227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Tw CeNTURY(Títulos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 kg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1 €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386874"/>
                  </a:ext>
                </a:extLst>
              </a:tr>
              <a:tr h="2845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w CeNTURY(Títulos)"/>
                        </a:rPr>
                        <a:t>Desarrollo esquelético (0-100)</a:t>
                      </a:r>
                      <a:endParaRPr lang="es-ES" sz="1800" dirty="0">
                        <a:effectLst/>
                        <a:latin typeface="Tw CeNTURY(Títulos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w CeNTURY(Títulos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w CeNTURY(Títulos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Tw CeNTURY(Títulos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 puntos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44628"/>
                  </a:ext>
                </a:extLst>
              </a:tr>
              <a:tr h="2845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w CeNTURY(Títulos)"/>
                        </a:rPr>
                        <a:t>Desarrollo muscular (0-100)</a:t>
                      </a:r>
                      <a:endParaRPr lang="es-ES" sz="1800" dirty="0">
                        <a:effectLst/>
                        <a:latin typeface="Tw CeNTURY(Títulos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w CeNTURY(Títulos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w CeNTURY(Títulos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Tw CeNTURY(Títulos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+10 puntos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2280274"/>
                  </a:ext>
                </a:extLst>
              </a:tr>
              <a:tr h="2845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  <a:latin typeface="Tw CeNTURY(Títulos)"/>
                        </a:rPr>
                        <a:t>Aptitudes Funcionales</a:t>
                      </a:r>
                      <a:endParaRPr lang="es-ES" sz="1800">
                        <a:effectLst/>
                        <a:latin typeface="Tw CeNTURY(Títulos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w CeNTURY(Títulos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w CeNTURY(Títulos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Tw CeNTURY(Títulos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-10 puntos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6076092"/>
                  </a:ext>
                </a:extLst>
              </a:tr>
              <a:tr h="2845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>
                          <a:effectLst/>
                          <a:latin typeface="Tw CeNTURY(Títulos)"/>
                        </a:rPr>
                        <a:t>Conformacion</a:t>
                      </a:r>
                      <a:r>
                        <a:rPr lang="es-ES" sz="1800" dirty="0">
                          <a:effectLst/>
                          <a:latin typeface="Tw CeNTURY(Títulos)"/>
                        </a:rPr>
                        <a:t> canal</a:t>
                      </a:r>
                      <a:endParaRPr lang="es-ES" sz="1800" dirty="0">
                        <a:effectLst/>
                        <a:latin typeface="Tw CeNTURY(Títulos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w CeNTURY(Títulos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U+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w CeNTURY(Títulos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Tw CeNTURY(Títulos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+1 clase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19 €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077459"/>
                  </a:ext>
                </a:extLst>
              </a:tr>
              <a:tr h="28455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w CeNTURY(Títulos)"/>
                        </a:rPr>
                        <a:t>Crecimiento canal (C) (kg canal/</a:t>
                      </a:r>
                      <a:r>
                        <a:rPr lang="es-ES" sz="1800" dirty="0" err="1">
                          <a:effectLst/>
                          <a:latin typeface="Tw CeNTURY(Títulos)"/>
                        </a:rPr>
                        <a:t>dia</a:t>
                      </a:r>
                      <a:r>
                        <a:rPr lang="es-ES" sz="1800" dirty="0">
                          <a:effectLst/>
                          <a:latin typeface="Tw CeNTURY(Títulos)"/>
                        </a:rPr>
                        <a:t>)</a:t>
                      </a:r>
                      <a:endParaRPr lang="es-ES" sz="1800" dirty="0">
                        <a:effectLst/>
                        <a:latin typeface="Tw CeNTURY(Títulos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w CeNTURY(Títulos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0,909</a:t>
                      </a: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Tw CeNTURY(Títulos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0,916</a:t>
                      </a: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effectLst/>
                          <a:latin typeface="Tw CeNTURY(Títulos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-0,007 kg/d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-6 €</a:t>
                      </a: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451983"/>
                  </a:ext>
                </a:extLst>
              </a:tr>
              <a:tr h="284550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400" b="1" dirty="0">
                          <a:effectLst/>
                          <a:latin typeface="Tw CeNTURY(Títulos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Diferencia</a:t>
                      </a:r>
                      <a:r>
                        <a:rPr lang="es-ES" sz="1800" dirty="0">
                          <a:effectLst/>
                          <a:latin typeface="Tw CeNTURY(Títulos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= </a:t>
                      </a:r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62€ por TERNERO COMERCIALIZADO Y AÑO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800" dirty="0">
                        <a:effectLst/>
                        <a:latin typeface="Tw CeNTURY(Títulos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800" dirty="0">
                        <a:effectLst/>
                        <a:latin typeface="Tw CeNTURY(Títulos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ES" sz="1800" b="1" dirty="0">
                        <a:effectLst/>
                        <a:latin typeface="Tw CeNTURY(Títulos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249018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8E8CF8DD-55E7-47DD-96D9-E07A9BC16CF3}"/>
              </a:ext>
            </a:extLst>
          </p:cNvPr>
          <p:cNvSpPr txBox="1"/>
          <p:nvPr/>
        </p:nvSpPr>
        <p:spPr>
          <a:xfrm>
            <a:off x="10744200" y="3429000"/>
            <a:ext cx="973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51€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7CB1046-2425-49D4-A6E9-A65AA81455AB}"/>
              </a:ext>
            </a:extLst>
          </p:cNvPr>
          <p:cNvSpPr txBox="1"/>
          <p:nvPr/>
        </p:nvSpPr>
        <p:spPr>
          <a:xfrm>
            <a:off x="10744200" y="4641484"/>
            <a:ext cx="9736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/>
              <a:t>-2 €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B82A028-E817-49FF-8F9B-13B85F402D81}"/>
              </a:ext>
            </a:extLst>
          </p:cNvPr>
          <p:cNvSpPr txBox="1"/>
          <p:nvPr/>
        </p:nvSpPr>
        <p:spPr>
          <a:xfrm>
            <a:off x="10744200" y="6089206"/>
            <a:ext cx="97366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3200" dirty="0"/>
              <a:t>13 €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3C0C6BA6-40CE-48C1-8D50-7B8D9FE3F14A}"/>
              </a:ext>
            </a:extLst>
          </p:cNvPr>
          <p:cNvSpPr/>
          <p:nvPr/>
        </p:nvSpPr>
        <p:spPr>
          <a:xfrm>
            <a:off x="10686044" y="3222961"/>
            <a:ext cx="973666" cy="9172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5258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F8CED0B2-892B-45EC-BE14-F9C0E81CA51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01098" y="2221377"/>
            <a:ext cx="6160009" cy="2516533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32D48F3-F6F3-423D-AAED-732BE392B7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8629" b="11604"/>
          <a:stretch/>
        </p:blipFill>
        <p:spPr>
          <a:xfrm>
            <a:off x="1767147" y="941373"/>
            <a:ext cx="7118436" cy="567822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CF93A5B-EBFD-47A3-8C6F-7B305A829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>
                <a:solidFill>
                  <a:schemeClr val="accent4">
                    <a:lumMod val="75000"/>
                  </a:schemeClr>
                </a:solidFill>
              </a:rPr>
              <a:t>ANÁLISIS DE LA INFORMACIÓN </a:t>
            </a:r>
            <a:endParaRPr lang="es-ES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8F20B03-C0E4-4C39-B087-D13E49AD2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603C-E51E-4BD9-9DF9-A2BEAA092628}" type="slidenum">
              <a:rPr lang="es-ES" smtClean="0"/>
              <a:t>25</a:t>
            </a:fld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F628969-3ABE-428B-8048-7B3170511D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1479" y="585216"/>
            <a:ext cx="2965305" cy="117490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69D00E0-B369-408C-8B92-E0CE9AD837B3}"/>
              </a:ext>
            </a:extLst>
          </p:cNvPr>
          <p:cNvSpPr txBox="1"/>
          <p:nvPr/>
        </p:nvSpPr>
        <p:spPr>
          <a:xfrm>
            <a:off x="1024128" y="1760221"/>
            <a:ext cx="7735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DETECCIÓN DE LAS NODRIZAS MÁS EFICIENTES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95EBE78-E504-425D-917A-C9A70FDF4B0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225" y="2617566"/>
            <a:ext cx="5724939" cy="361151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B01B4B87-B138-47A7-BA1C-063B147FCD91}"/>
              </a:ext>
            </a:extLst>
          </p:cNvPr>
          <p:cNvSpPr txBox="1"/>
          <p:nvPr/>
        </p:nvSpPr>
        <p:spPr>
          <a:xfrm>
            <a:off x="5778438" y="5484407"/>
            <a:ext cx="2981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RELACIÓN RENTABILIDAD Y EFICIENCIA 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AE41F701-B652-41F7-8984-965D770F92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14797" y="4556942"/>
            <a:ext cx="3217096" cy="2243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4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32D48F3-F6F3-423D-AAED-732BE392B7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8629" b="11604"/>
          <a:stretch/>
        </p:blipFill>
        <p:spPr>
          <a:xfrm>
            <a:off x="1762538" y="1021189"/>
            <a:ext cx="7118436" cy="567822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CF93A5B-EBFD-47A3-8C6F-7B305A829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>
                <a:solidFill>
                  <a:schemeClr val="accent4">
                    <a:lumMod val="75000"/>
                  </a:schemeClr>
                </a:solidFill>
              </a:rPr>
              <a:t>ANÁLISIS DE LA INFORMACIÓN </a:t>
            </a:r>
            <a:endParaRPr lang="es-ES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8F20B03-C0E4-4C39-B087-D13E49AD2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603C-E51E-4BD9-9DF9-A2BEAA092628}" type="slidenum">
              <a:rPr lang="es-ES" smtClean="0"/>
              <a:t>26</a:t>
            </a:fld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F628969-3ABE-428B-8048-7B3170511D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1479" y="585216"/>
            <a:ext cx="2965305" cy="117490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69D00E0-B369-408C-8B92-E0CE9AD837B3}"/>
              </a:ext>
            </a:extLst>
          </p:cNvPr>
          <p:cNvSpPr txBox="1"/>
          <p:nvPr/>
        </p:nvSpPr>
        <p:spPr>
          <a:xfrm>
            <a:off x="1024128" y="1760221"/>
            <a:ext cx="7735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DETECCIÓN DE LAS NODRIZAS CON MENOR IMPACTO AMBIENTAL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0CCC744-E7C9-4A0A-8E32-F0760F294B2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531" y="2391507"/>
            <a:ext cx="11664937" cy="350144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C0252471-3099-45BD-BE1F-4E7EB782667D}"/>
              </a:ext>
            </a:extLst>
          </p:cNvPr>
          <p:cNvSpPr txBox="1"/>
          <p:nvPr/>
        </p:nvSpPr>
        <p:spPr>
          <a:xfrm>
            <a:off x="1762538" y="6082748"/>
            <a:ext cx="10048462" cy="40011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b="1" dirty="0">
                <a:highlight>
                  <a:srgbClr val="FFFF00"/>
                </a:highlight>
              </a:rPr>
              <a:t>96€               70 kg              27 kg                    20 días                1kg                   197 kg CO2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A173D0F4-FB73-4E5C-9947-92AA763C3D33}"/>
              </a:ext>
            </a:extLst>
          </p:cNvPr>
          <p:cNvCxnSpPr/>
          <p:nvPr/>
        </p:nvCxnSpPr>
        <p:spPr>
          <a:xfrm>
            <a:off x="1024128" y="5892956"/>
            <a:ext cx="420359" cy="37532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3D87D027-2137-4084-8FA3-CE64AD824E24}"/>
              </a:ext>
            </a:extLst>
          </p:cNvPr>
          <p:cNvSpPr txBox="1"/>
          <p:nvPr/>
        </p:nvSpPr>
        <p:spPr>
          <a:xfrm>
            <a:off x="10174514" y="2084832"/>
            <a:ext cx="1465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ICBF (2017)</a:t>
            </a:r>
          </a:p>
        </p:txBody>
      </p:sp>
    </p:spTree>
    <p:extLst>
      <p:ext uri="{BB962C8B-B14F-4D97-AF65-F5344CB8AC3E}">
        <p14:creationId xmlns:p14="http://schemas.microsoft.com/office/powerpoint/2010/main" val="420924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F7FAA46-F63C-45FE-B4F0-A7E677E9F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A9B7795-7E78-4F68-B6FE-6ECC91656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8D726A5-7900-41B4-8D49-49B4A2010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5" descr="C:\Users\jose antonio\Documents\Portatil\G\GANADERIA\FOTOS E IMAGENES\QUALITY LIMUSIN\VACAS\27\IMG_4021.JPG">
            <a:extLst>
              <a:ext uri="{FF2B5EF4-FFF2-40B4-BE49-F238E27FC236}">
                <a16:creationId xmlns:a16="http://schemas.microsoft.com/office/drawing/2014/main" id="{36DACB74-1347-48D9-B15C-1001B1E556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alphaModFix amt="4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20" y="-1"/>
            <a:ext cx="12188932" cy="6858000"/>
          </a:xfrm>
          <a:prstGeom prst="rect">
            <a:avLst/>
          </a:prstGeom>
          <a:noFill/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C6A0B87-9F61-4C8D-830E-778DBA365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21" y="643467"/>
            <a:ext cx="7603420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CREACIÓN PLATAFORMA GESVAC 4.0</a:t>
            </a:r>
            <a:br>
              <a:rPr lang="en-US" sz="540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br>
              <a:rPr lang="en-US" sz="540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540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ANÁLISIS DE LA INFORMACIÓN</a:t>
            </a:r>
            <a:br>
              <a:rPr lang="en-US" sz="540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540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br>
              <a:rPr lang="en-US" sz="540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5400" cap="none" spc="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TRANSMISIÓN AL GANADERO 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350E5FE-F500-4C0B-9048-FF6A8385AE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51608" y="643467"/>
            <a:ext cx="3096926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300" dirty="0">
                <a:solidFill>
                  <a:schemeClr val="tx1"/>
                </a:solidFill>
              </a:rPr>
              <a:t>3º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6E49661-E258-450C-8150-A91A6B30D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605" y="1828800"/>
            <a:ext cx="0" cy="3200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12BB741-5DC3-45AF-A42C-CF36446D3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4" y="6470704"/>
            <a:ext cx="973666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76F0603C-E51E-4BD9-9DF9-A2BEAA092628}" type="slidenum">
              <a:rPr lang="en-US">
                <a:solidFill>
                  <a:schemeClr val="tx1"/>
                </a:solidFill>
              </a:rPr>
              <a:pPr defTabSz="914400">
                <a:spcAft>
                  <a:spcPts val="600"/>
                </a:spcAft>
              </a:pPr>
              <a:t>27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4486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618D1EE2-3D95-4B62-AA80-FE7884F5DD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4916" y="2240874"/>
            <a:ext cx="6917635" cy="43334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32D48F3-F6F3-423D-AAED-732BE392B7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8629" b="11604"/>
          <a:stretch/>
        </p:blipFill>
        <p:spPr>
          <a:xfrm>
            <a:off x="1743807" y="792479"/>
            <a:ext cx="7118436" cy="567822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CF93A5B-EBFD-47A3-8C6F-7B305A829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>
                <a:solidFill>
                  <a:schemeClr val="accent4">
                    <a:lumMod val="75000"/>
                  </a:schemeClr>
                </a:solidFill>
              </a:rPr>
              <a:t>Plataforma colaborativa </a:t>
            </a:r>
            <a:r>
              <a:rPr lang="es-ES" sz="3600" err="1">
                <a:solidFill>
                  <a:schemeClr val="accent4">
                    <a:lumMod val="75000"/>
                  </a:schemeClr>
                </a:solidFill>
              </a:rPr>
              <a:t>gesvac</a:t>
            </a:r>
            <a:r>
              <a:rPr lang="es-ES" sz="3600">
                <a:solidFill>
                  <a:schemeClr val="accent4">
                    <a:lumMod val="75000"/>
                  </a:schemeClr>
                </a:solidFill>
              </a:rPr>
              <a:t> 4.0</a:t>
            </a:r>
            <a:endParaRPr lang="es-ES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8F20B03-C0E4-4C39-B087-D13E49AD2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603C-E51E-4BD9-9DF9-A2BEAA092628}" type="slidenum">
              <a:rPr lang="es-ES" smtClean="0"/>
              <a:t>28</a:t>
            </a:fld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F628969-3ABE-428B-8048-7B3170511DA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1479" y="585216"/>
            <a:ext cx="2965305" cy="117490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69D00E0-B369-408C-8B92-E0CE9AD837B3}"/>
              </a:ext>
            </a:extLst>
          </p:cNvPr>
          <p:cNvSpPr txBox="1"/>
          <p:nvPr/>
        </p:nvSpPr>
        <p:spPr>
          <a:xfrm>
            <a:off x="1024128" y="1670075"/>
            <a:ext cx="7735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TRANSIMISIÓN AL GANADERO DE LA INFORMACIÓN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2755EEF-0BF8-4C34-940D-18E454E994D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4892" y="2160331"/>
            <a:ext cx="6511339" cy="45176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516418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lecha: a la derecha 18">
            <a:extLst>
              <a:ext uri="{FF2B5EF4-FFF2-40B4-BE49-F238E27FC236}">
                <a16:creationId xmlns:a16="http://schemas.microsoft.com/office/drawing/2014/main" id="{B698922A-A8DD-4781-BDDD-DC772B6C5061}"/>
              </a:ext>
            </a:extLst>
          </p:cNvPr>
          <p:cNvSpPr/>
          <p:nvPr/>
        </p:nvSpPr>
        <p:spPr>
          <a:xfrm rot="12788896">
            <a:off x="2681580" y="4899833"/>
            <a:ext cx="3782620" cy="48490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C32D48F3-F6F3-423D-AAED-732BE392B7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8629" b="11604"/>
          <a:stretch/>
        </p:blipFill>
        <p:spPr>
          <a:xfrm>
            <a:off x="1646508" y="792479"/>
            <a:ext cx="7118436" cy="567822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CF93A5B-EBFD-47A3-8C6F-7B305A829A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>
                <a:solidFill>
                  <a:schemeClr val="accent4">
                    <a:lumMod val="75000"/>
                  </a:schemeClr>
                </a:solidFill>
              </a:rPr>
              <a:t>CICLO DE TRABAJO </a:t>
            </a:r>
            <a:r>
              <a:rPr lang="es-ES" sz="3600">
                <a:solidFill>
                  <a:schemeClr val="accent4">
                    <a:lumMod val="75000"/>
                  </a:schemeClr>
                </a:solidFill>
              </a:rPr>
              <a:t>GESVAC 4.0</a:t>
            </a:r>
            <a:endParaRPr lang="es-ES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8F20B03-C0E4-4C39-B087-D13E49AD2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603C-E51E-4BD9-9DF9-A2BEAA092628}" type="slidenum">
              <a:rPr lang="es-ES" smtClean="0"/>
              <a:t>29</a:t>
            </a:fld>
            <a:endParaRPr lang="es-E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F628969-3ABE-428B-8048-7B3170511D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2839" y="235057"/>
            <a:ext cx="2965305" cy="1174907"/>
          </a:xfrm>
          <a:prstGeom prst="rect">
            <a:avLst/>
          </a:prstGeom>
        </p:spPr>
      </p:pic>
      <p:sp>
        <p:nvSpPr>
          <p:cNvPr id="5" name="Flecha: a la derecha 4">
            <a:extLst>
              <a:ext uri="{FF2B5EF4-FFF2-40B4-BE49-F238E27FC236}">
                <a16:creationId xmlns:a16="http://schemas.microsoft.com/office/drawing/2014/main" id="{208A584A-DED6-4963-8E34-2762C0428140}"/>
              </a:ext>
            </a:extLst>
          </p:cNvPr>
          <p:cNvSpPr/>
          <p:nvPr/>
        </p:nvSpPr>
        <p:spPr>
          <a:xfrm>
            <a:off x="2911668" y="2893157"/>
            <a:ext cx="789709" cy="48490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83B3C43-BB94-4302-9FCF-C45CE162C4B5}"/>
              </a:ext>
            </a:extLst>
          </p:cNvPr>
          <p:cNvSpPr txBox="1"/>
          <p:nvPr/>
        </p:nvSpPr>
        <p:spPr>
          <a:xfrm>
            <a:off x="650964" y="1666126"/>
            <a:ext cx="1849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Ganadero 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AEA6BCB9-E450-4371-941E-E04A4B80990E}"/>
              </a:ext>
            </a:extLst>
          </p:cNvPr>
          <p:cNvSpPr txBox="1"/>
          <p:nvPr/>
        </p:nvSpPr>
        <p:spPr>
          <a:xfrm>
            <a:off x="3297020" y="1707561"/>
            <a:ext cx="4073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Asociaciones y cooperativas  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E092E3E-B8EA-4AEB-91A3-935D18B092FB}"/>
              </a:ext>
            </a:extLst>
          </p:cNvPr>
          <p:cNvSpPr txBox="1"/>
          <p:nvPr/>
        </p:nvSpPr>
        <p:spPr>
          <a:xfrm>
            <a:off x="8482333" y="1633720"/>
            <a:ext cx="1849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GESVAC   </a:t>
            </a: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2F534AE6-1A9C-45C2-8502-3AADF02693C7}"/>
              </a:ext>
            </a:extLst>
          </p:cNvPr>
          <p:cNvSpPr/>
          <p:nvPr/>
        </p:nvSpPr>
        <p:spPr>
          <a:xfrm>
            <a:off x="6980879" y="3088876"/>
            <a:ext cx="789709" cy="48490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: curvada hacia la izquierda 12">
            <a:extLst>
              <a:ext uri="{FF2B5EF4-FFF2-40B4-BE49-F238E27FC236}">
                <a16:creationId xmlns:a16="http://schemas.microsoft.com/office/drawing/2014/main" id="{4738BA3C-6D15-45C9-806B-4989BCFC2F66}"/>
              </a:ext>
            </a:extLst>
          </p:cNvPr>
          <p:cNvSpPr/>
          <p:nvPr/>
        </p:nvSpPr>
        <p:spPr>
          <a:xfrm>
            <a:off x="10772897" y="3530469"/>
            <a:ext cx="973666" cy="2143125"/>
          </a:xfrm>
          <a:prstGeom prst="curvedLeftArrow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17717DBB-E73D-404B-A2FE-34C1D8C3EA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323" y="2283906"/>
            <a:ext cx="2076450" cy="2209800"/>
          </a:xfrm>
          <a:prstGeom prst="ellipse">
            <a:avLst/>
          </a:prstGeom>
          <a:ln w="3175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928BE661-F811-4CD9-8D01-6DD71F2980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1377" y="2366114"/>
            <a:ext cx="3033017" cy="2415342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163B8C67-A36D-4A04-B90C-3DBDB951C78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0509" y="4569793"/>
            <a:ext cx="3354982" cy="142039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92397E53-7578-43F6-8FA1-55683A595EC1}"/>
              </a:ext>
            </a:extLst>
          </p:cNvPr>
          <p:cNvSpPr txBox="1"/>
          <p:nvPr/>
        </p:nvSpPr>
        <p:spPr>
          <a:xfrm>
            <a:off x="445437" y="5071793"/>
            <a:ext cx="54450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dirty="0"/>
              <a:t>Toma de decisiones en función de su influencia en la rentabilidad.</a:t>
            </a:r>
          </a:p>
          <a:p>
            <a:pPr marL="285750" indent="-285750">
              <a:buFontTx/>
              <a:buChar char="-"/>
            </a:pPr>
            <a:r>
              <a:rPr lang="es-ES" dirty="0"/>
              <a:t>Comparación entre animales, sistemas de explotación, manejos.</a:t>
            </a:r>
          </a:p>
          <a:p>
            <a:pPr marL="285750" indent="-285750">
              <a:buFontTx/>
              <a:buChar char="-"/>
            </a:pPr>
            <a:r>
              <a:rPr lang="es-ES" dirty="0"/>
              <a:t>¿Cuáles son mis fortalezas? ¿Dónde debo mejorar?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715776D-8C6F-41E2-9B80-B8395C4F3C94}"/>
              </a:ext>
            </a:extLst>
          </p:cNvPr>
          <p:cNvSpPr txBox="1"/>
          <p:nvPr/>
        </p:nvSpPr>
        <p:spPr>
          <a:xfrm>
            <a:off x="6512853" y="5956091"/>
            <a:ext cx="5445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/>
              <a:t>Publicación periódica de informes y estudios para la mejora de la rentabilidad    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E333CF3-C5A1-49D5-97B0-9374363797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70560" y="2323894"/>
            <a:ext cx="2767824" cy="20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51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" grpId="0" animBg="1"/>
      <p:bldP spid="11" grpId="0" animBg="1"/>
      <p:bldP spid="13" grpId="0" animBg="1"/>
      <p:bldP spid="23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C:\Users\jose antonio\Documents\Portatil\G\GANADERIA\FOTOS E IMAGENES\QUALITY LIMUSIN\VACAS\27\IMG_4021.JPG">
            <a:extLst>
              <a:ext uri="{FF2B5EF4-FFF2-40B4-BE49-F238E27FC236}">
                <a16:creationId xmlns:a16="http://schemas.microsoft.com/office/drawing/2014/main" id="{36DACB74-1347-48D9-B15C-1001B1E556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alphaModFix amt="4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3068" y="-2"/>
            <a:ext cx="12188932" cy="6858000"/>
          </a:xfrm>
          <a:prstGeom prst="rect">
            <a:avLst/>
          </a:prstGeom>
          <a:noFill/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C6A0B87-9F61-4C8D-830E-778DBA365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7164674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600" spc="200" dirty="0">
                <a:solidFill>
                  <a:schemeClr val="tx1"/>
                </a:solidFill>
              </a:rPr>
              <a:t>INTEGRANTES DE GESVAC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12BB741-5DC3-45AF-A42C-CF36446D3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4" y="6470704"/>
            <a:ext cx="973666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76F0603C-E51E-4BD9-9DF9-A2BEAA092628}" type="slidenum">
              <a:rPr lang="en-US">
                <a:solidFill>
                  <a:schemeClr val="tx1"/>
                </a:solidFill>
              </a:rPr>
              <a:pPr defTabSz="914400">
                <a:spcAft>
                  <a:spcPts val="600"/>
                </a:spcAft>
              </a:pPr>
              <a:t>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6B0F605-B8EA-4E47-B694-D0B195E023CE}"/>
              </a:ext>
            </a:extLst>
          </p:cNvPr>
          <p:cNvSpPr txBox="1"/>
          <p:nvPr/>
        </p:nvSpPr>
        <p:spPr>
          <a:xfrm>
            <a:off x="8998226" y="1431204"/>
            <a:ext cx="265043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39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466111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1A21CC79-63D5-4241-8B3A-C3C6789D7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603C-E51E-4BD9-9DF9-A2BEAA092628}" type="slidenum">
              <a:rPr lang="es-ES" smtClean="0"/>
              <a:t>30</a:t>
            </a:fld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7A6F382-6A77-42E1-BF44-1FA48797DAC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44810" y="4959350"/>
            <a:ext cx="7345077" cy="1463675"/>
          </a:xfrm>
        </p:spPr>
        <p:txBody>
          <a:bodyPr>
            <a:normAutofit/>
          </a:bodyPr>
          <a:lstStyle/>
          <a:p>
            <a:r>
              <a:rPr lang="es-ES" sz="4400" dirty="0"/>
              <a:t>GRACIAS POR SU ATENCIÓN </a:t>
            </a:r>
            <a:endParaRPr lang="es-ES" sz="4800" dirty="0"/>
          </a:p>
        </p:txBody>
      </p:sp>
      <p:pic>
        <p:nvPicPr>
          <p:cNvPr id="1036" name="Picture 12" descr="Resultado de imagen de TERNERO BLONDE DÂ´AQUITAINE">
            <a:extLst>
              <a:ext uri="{FF2B5EF4-FFF2-40B4-BE49-F238E27FC236}">
                <a16:creationId xmlns:a16="http://schemas.microsoft.com/office/drawing/2014/main" id="{CA9D7977-4935-4FF9-A4A7-BECA417D9A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4811" y="640080"/>
            <a:ext cx="2593491" cy="39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de ternero limusin">
            <a:extLst>
              <a:ext uri="{FF2B5EF4-FFF2-40B4-BE49-F238E27FC236}">
                <a16:creationId xmlns:a16="http://schemas.microsoft.com/office/drawing/2014/main" id="{712B90D6-CE1A-43EB-BE3A-6C1E6F4FF0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"/>
          <a:stretch/>
        </p:blipFill>
        <p:spPr bwMode="auto">
          <a:xfrm>
            <a:off x="3399169" y="640080"/>
            <a:ext cx="2608761" cy="39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Ternero mirando al frente">
            <a:extLst>
              <a:ext uri="{FF2B5EF4-FFF2-40B4-BE49-F238E27FC236}">
                <a16:creationId xmlns:a16="http://schemas.microsoft.com/office/drawing/2014/main" id="{4E6F0C5C-8E77-4B98-ABA9-13CB45D079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 bwMode="auto">
          <a:xfrm>
            <a:off x="6168797" y="640081"/>
            <a:ext cx="2608763" cy="39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de CHAROLAIS VACA">
            <a:extLst>
              <a:ext uri="{FF2B5EF4-FFF2-40B4-BE49-F238E27FC236}">
                <a16:creationId xmlns:a16="http://schemas.microsoft.com/office/drawing/2014/main" id="{5616D0CD-60A2-498A-B872-63E83103F8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38427" y="640081"/>
            <a:ext cx="2608763" cy="3931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30B7193-E291-46EE-9D18-18D7C54014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1645" y="4766111"/>
            <a:ext cx="1851091" cy="185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4986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0DFC9CF-F965-4D3E-A413-6AF14D03BA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8629" b="11604"/>
          <a:stretch/>
        </p:blipFill>
        <p:spPr>
          <a:xfrm>
            <a:off x="1743807" y="792479"/>
            <a:ext cx="7118436" cy="567822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CF93A5B-EBFD-47A3-8C6F-7B305A829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chemeClr val="accent4">
                    <a:lumMod val="75000"/>
                  </a:schemeClr>
                </a:solidFill>
              </a:rPr>
              <a:t>INTEGRANTES</a:t>
            </a:r>
            <a:r>
              <a:rPr lang="es-ES" sz="4000" dirty="0">
                <a:solidFill>
                  <a:schemeClr val="accent4">
                    <a:lumMod val="75000"/>
                  </a:schemeClr>
                </a:solidFill>
              </a:rPr>
              <a:t> DEL GRUPO OPERATIVO </a:t>
            </a:r>
            <a:r>
              <a:rPr lang="es-ES" sz="4000" err="1">
                <a:solidFill>
                  <a:schemeClr val="accent4">
                    <a:lumMod val="75000"/>
                  </a:schemeClr>
                </a:solidFill>
              </a:rPr>
              <a:t>gesvac</a:t>
            </a:r>
            <a:r>
              <a:rPr lang="es-ES" sz="4000">
                <a:solidFill>
                  <a:schemeClr val="accent4">
                    <a:lumMod val="75000"/>
                  </a:schemeClr>
                </a:solidFill>
              </a:rPr>
              <a:t> 4.0</a:t>
            </a:r>
            <a:endParaRPr lang="es-ES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F628969-3ABE-428B-8048-7B3170511D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1479" y="585216"/>
            <a:ext cx="2965305" cy="1174907"/>
          </a:xfrm>
          <a:prstGeom prst="rect">
            <a:avLst/>
          </a:prstGeom>
        </p:spPr>
      </p:pic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566D09-731A-4EB2-90FC-9B049AE47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603C-E51E-4BD9-9DF9-A2BEAA092628}" type="slidenum">
              <a:rPr lang="es-ES" smtClean="0"/>
              <a:t>4</a:t>
            </a:fld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30DA8CA-945D-43CA-A302-85C5658A2A5D}"/>
              </a:ext>
            </a:extLst>
          </p:cNvPr>
          <p:cNvSpPr txBox="1"/>
          <p:nvPr/>
        </p:nvSpPr>
        <p:spPr>
          <a:xfrm>
            <a:off x="7376915" y="1958375"/>
            <a:ext cx="4410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n/>
                <a:solidFill>
                  <a:schemeClr val="accent2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ASOCIACIONES DE RAZA PURAS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8C8345C-9CB0-4392-9E4F-2F299F741672}"/>
              </a:ext>
            </a:extLst>
          </p:cNvPr>
          <p:cNvSpPr txBox="1"/>
          <p:nvPr/>
        </p:nvSpPr>
        <p:spPr>
          <a:xfrm>
            <a:off x="7284149" y="3340230"/>
            <a:ext cx="4410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n/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CENTROS DE INVESTIGACIÓN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1BD03DA5-E46D-44DD-8A13-A9AD2DDEB35C}"/>
              </a:ext>
            </a:extLst>
          </p:cNvPr>
          <p:cNvSpPr txBox="1"/>
          <p:nvPr/>
        </p:nvSpPr>
        <p:spPr>
          <a:xfrm>
            <a:off x="7376915" y="2556237"/>
            <a:ext cx="4410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n/>
                <a:solidFill>
                  <a:schemeClr val="accent5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COOPERATIVAS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5AFE32D-BA44-4825-9CFA-293E453206D9}"/>
              </a:ext>
            </a:extLst>
          </p:cNvPr>
          <p:cNvSpPr txBox="1"/>
          <p:nvPr/>
        </p:nvSpPr>
        <p:spPr>
          <a:xfrm>
            <a:off x="7376915" y="4754542"/>
            <a:ext cx="4410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n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UNIVERSIDADES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009C03FA-D77F-4118-8A65-48ABD6A3CF08}"/>
              </a:ext>
            </a:extLst>
          </p:cNvPr>
          <p:cNvSpPr txBox="1"/>
          <p:nvPr/>
        </p:nvSpPr>
        <p:spPr>
          <a:xfrm>
            <a:off x="7284149" y="5429060"/>
            <a:ext cx="4410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n/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MATADEROS</a:t>
            </a:r>
            <a:r>
              <a:rPr lang="es-ES" sz="2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DC5E630-98A5-42A7-BEA4-AECDD083F172}"/>
              </a:ext>
            </a:extLst>
          </p:cNvPr>
          <p:cNvSpPr txBox="1"/>
          <p:nvPr/>
        </p:nvSpPr>
        <p:spPr>
          <a:xfrm>
            <a:off x="7284149" y="6039433"/>
            <a:ext cx="4410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n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CENTROS DE INSEMINACIÓN 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76818A28-D94E-48FD-8E1C-35C058B8C70F}"/>
              </a:ext>
            </a:extLst>
          </p:cNvPr>
          <p:cNvSpPr txBox="1"/>
          <p:nvPr/>
        </p:nvSpPr>
        <p:spPr>
          <a:xfrm>
            <a:off x="7284149" y="4080024"/>
            <a:ext cx="44100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ln/>
                <a:solidFill>
                  <a:schemeClr val="accent3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ORGANISMOS AUTONÓMICOS 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717E7170-8827-4237-B44A-7256E187B70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019" y="1749601"/>
            <a:ext cx="6345839" cy="5056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705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E0DFC9CF-F965-4D3E-A413-6AF14D03BA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8629" b="11604"/>
          <a:stretch/>
        </p:blipFill>
        <p:spPr>
          <a:xfrm>
            <a:off x="1743807" y="792479"/>
            <a:ext cx="7118436" cy="567822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CF93A5B-EBFD-47A3-8C6F-7B305A829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10226968" cy="1499616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chemeClr val="accent4">
                    <a:lumMod val="75000"/>
                  </a:schemeClr>
                </a:solidFill>
              </a:rPr>
              <a:t>INTEGRANTES</a:t>
            </a:r>
            <a:r>
              <a:rPr lang="es-ES" sz="4000" dirty="0">
                <a:solidFill>
                  <a:schemeClr val="accent4">
                    <a:lumMod val="75000"/>
                  </a:schemeClr>
                </a:solidFill>
              </a:rPr>
              <a:t> Y </a:t>
            </a:r>
            <a:r>
              <a:rPr lang="es-ES" sz="4000">
                <a:solidFill>
                  <a:schemeClr val="accent4">
                    <a:lumMod val="75000"/>
                  </a:schemeClr>
                </a:solidFill>
              </a:rPr>
              <a:t>DEFINICIÓN DE gesvac</a:t>
            </a:r>
            <a:r>
              <a:rPr lang="es-ES" sz="4000" dirty="0">
                <a:solidFill>
                  <a:schemeClr val="accent4">
                    <a:lumMod val="75000"/>
                  </a:schemeClr>
                </a:solidFill>
              </a:rPr>
              <a:t> 4.0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F628969-3ABE-428B-8048-7B3170511D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1479" y="585216"/>
            <a:ext cx="2965305" cy="1174907"/>
          </a:xfrm>
          <a:prstGeom prst="rect">
            <a:avLst/>
          </a:prstGeom>
        </p:spPr>
      </p:pic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D566D09-731A-4EB2-90FC-9B049AE47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603C-E51E-4BD9-9DF9-A2BEAA092628}" type="slidenum">
              <a:rPr lang="es-ES" smtClean="0"/>
              <a:t>5</a:t>
            </a:fld>
            <a:endParaRPr lang="es-ES"/>
          </a:p>
        </p:txBody>
      </p:sp>
      <p:pic>
        <p:nvPicPr>
          <p:cNvPr id="28" name="Imagen 27">
            <a:extLst>
              <a:ext uri="{FF2B5EF4-FFF2-40B4-BE49-F238E27FC236}">
                <a16:creationId xmlns:a16="http://schemas.microsoft.com/office/drawing/2014/main" id="{D6DBE0DB-81D3-430F-8D13-5D891164DDFF}"/>
              </a:ext>
            </a:extLst>
          </p:cNvPr>
          <p:cNvPicPr/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8798" y="1871003"/>
            <a:ext cx="6510980" cy="48069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194A129E-11E9-4045-A953-5F6ACF0F3EC0}"/>
              </a:ext>
            </a:extLst>
          </p:cNvPr>
          <p:cNvSpPr/>
          <p:nvPr/>
        </p:nvSpPr>
        <p:spPr>
          <a:xfrm>
            <a:off x="7301948" y="2078737"/>
            <a:ext cx="4509052" cy="4194518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800" dirty="0" err="1"/>
              <a:t>Gesvac</a:t>
            </a:r>
            <a:r>
              <a:rPr lang="es-ES" sz="2800" dirty="0"/>
              <a:t> 4.0 es un modelo de </a:t>
            </a:r>
            <a:r>
              <a:rPr lang="es-ES" sz="2800" b="1" dirty="0">
                <a:solidFill>
                  <a:srgbClr val="0070C0"/>
                </a:solidFill>
              </a:rPr>
              <a:t>integración de información </a:t>
            </a:r>
            <a:r>
              <a:rPr lang="es-ES" sz="2800" dirty="0"/>
              <a:t>que permite extraer resultados concluyentes, tras la incorporación de datos, de </a:t>
            </a:r>
            <a:r>
              <a:rPr lang="es-ES" sz="2800" b="1" dirty="0">
                <a:solidFill>
                  <a:srgbClr val="0070C0"/>
                </a:solidFill>
              </a:rPr>
              <a:t>diferentes etapas del modelo de producción ganadera</a:t>
            </a:r>
            <a:r>
              <a:rPr lang="es-ES" sz="2800" dirty="0"/>
              <a:t>.</a:t>
            </a:r>
          </a:p>
          <a:p>
            <a:r>
              <a:rPr lang="es-ES" sz="2800" dirty="0"/>
              <a:t>Información útil y eficiente para una mejor toma de decisiones.</a:t>
            </a:r>
          </a:p>
        </p:txBody>
      </p:sp>
    </p:spTree>
    <p:extLst>
      <p:ext uri="{BB962C8B-B14F-4D97-AF65-F5344CB8AC3E}">
        <p14:creationId xmlns:p14="http://schemas.microsoft.com/office/powerpoint/2010/main" val="217043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60555D7-2287-4B42-9468-F900450A5B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8629" b="11604"/>
          <a:stretch/>
        </p:blipFill>
        <p:spPr>
          <a:xfrm>
            <a:off x="1743807" y="792479"/>
            <a:ext cx="7118436" cy="567822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CF93A5B-EBFD-47A3-8C6F-7B305A829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chemeClr val="accent4">
                    <a:lumMod val="75000"/>
                  </a:schemeClr>
                </a:solidFill>
              </a:rPr>
              <a:t>Objetivos </a:t>
            </a:r>
            <a:r>
              <a:rPr lang="es-ES" sz="4000" dirty="0">
                <a:solidFill>
                  <a:schemeClr val="accent4">
                    <a:lumMod val="75000"/>
                  </a:schemeClr>
                </a:solidFill>
              </a:rPr>
              <a:t>DEL GRUPO OPERATIVO </a:t>
            </a:r>
            <a:r>
              <a:rPr lang="es-ES" sz="4000" err="1">
                <a:solidFill>
                  <a:schemeClr val="accent4">
                    <a:lumMod val="75000"/>
                  </a:schemeClr>
                </a:solidFill>
              </a:rPr>
              <a:t>gesvac</a:t>
            </a:r>
            <a:r>
              <a:rPr lang="es-ES" sz="4000">
                <a:solidFill>
                  <a:schemeClr val="accent4">
                    <a:lumMod val="75000"/>
                  </a:schemeClr>
                </a:solidFill>
              </a:rPr>
              <a:t> 4.0</a:t>
            </a:r>
            <a:endParaRPr lang="es-ES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F628969-3ABE-428B-8048-7B3170511D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1479" y="585216"/>
            <a:ext cx="2965305" cy="1174907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E260959-D195-4898-898C-FE16EB136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603C-E51E-4BD9-9DF9-A2BEAA092628}" type="slidenum">
              <a:rPr lang="es-ES" smtClean="0"/>
              <a:t>6</a:t>
            </a:fld>
            <a:endParaRPr lang="es-ES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7A0ED87B-7936-47F1-8F7C-0269AA7CBB02}"/>
              </a:ext>
            </a:extLst>
          </p:cNvPr>
          <p:cNvSpPr/>
          <p:nvPr/>
        </p:nvSpPr>
        <p:spPr>
          <a:xfrm>
            <a:off x="734606" y="2134528"/>
            <a:ext cx="649356" cy="63186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1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011BF567-8342-4429-A546-1DCE05917BE7}"/>
              </a:ext>
            </a:extLst>
          </p:cNvPr>
          <p:cNvSpPr/>
          <p:nvPr/>
        </p:nvSpPr>
        <p:spPr>
          <a:xfrm>
            <a:off x="734606" y="3352103"/>
            <a:ext cx="649356" cy="63186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2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3ECBA4A7-39B1-49DC-B874-ECA4897D54F1}"/>
              </a:ext>
            </a:extLst>
          </p:cNvPr>
          <p:cNvSpPr/>
          <p:nvPr/>
        </p:nvSpPr>
        <p:spPr>
          <a:xfrm>
            <a:off x="734594" y="4569678"/>
            <a:ext cx="649356" cy="63186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3</a:t>
            </a:r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701233C1-F088-4AEA-AE22-CDC186DA503A}"/>
              </a:ext>
            </a:extLst>
          </p:cNvPr>
          <p:cNvSpPr/>
          <p:nvPr/>
        </p:nvSpPr>
        <p:spPr>
          <a:xfrm>
            <a:off x="734594" y="5554081"/>
            <a:ext cx="649356" cy="63186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4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546DAC5-9A76-4DAC-82FA-4D008F7B2FDB}"/>
              </a:ext>
            </a:extLst>
          </p:cNvPr>
          <p:cNvSpPr txBox="1"/>
          <p:nvPr/>
        </p:nvSpPr>
        <p:spPr>
          <a:xfrm>
            <a:off x="1743807" y="2141669"/>
            <a:ext cx="9720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Crear una infraestructura de </a:t>
            </a:r>
            <a:r>
              <a:rPr lang="es-ES" sz="2400" dirty="0">
                <a:highlight>
                  <a:srgbClr val="FFFF00"/>
                </a:highlight>
              </a:rPr>
              <a:t>almacenamiento y procesamiento </a:t>
            </a:r>
            <a:r>
              <a:rPr lang="es-ES" sz="2400" dirty="0"/>
              <a:t>de toda la información generada por el sector vacuno de carne.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A361EA1-D3A3-4A02-ABFD-7591B5EC7B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8629" b="11604"/>
          <a:stretch/>
        </p:blipFill>
        <p:spPr>
          <a:xfrm>
            <a:off x="1893043" y="581685"/>
            <a:ext cx="7118436" cy="5678225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2E4E399E-75EB-448D-B524-5103FE1E4DB9}"/>
              </a:ext>
            </a:extLst>
          </p:cNvPr>
          <p:cNvSpPr txBox="1"/>
          <p:nvPr/>
        </p:nvSpPr>
        <p:spPr>
          <a:xfrm>
            <a:off x="1743807" y="3323811"/>
            <a:ext cx="10067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Desarrollar una </a:t>
            </a:r>
            <a:r>
              <a:rPr lang="es-ES" sz="2400" dirty="0">
                <a:highlight>
                  <a:srgbClr val="FFFF00"/>
                </a:highlight>
              </a:rPr>
              <a:t>metodología de trabajo </a:t>
            </a:r>
            <a:r>
              <a:rPr lang="es-ES" sz="2400" dirty="0"/>
              <a:t>para el ganadero en base a información objetiva.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8FF0B39B-B23E-459A-9566-EDA02C1AB9BB}"/>
              </a:ext>
            </a:extLst>
          </p:cNvPr>
          <p:cNvSpPr txBox="1"/>
          <p:nvPr/>
        </p:nvSpPr>
        <p:spPr>
          <a:xfrm>
            <a:off x="1650673" y="5672810"/>
            <a:ext cx="90935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Fomentar el </a:t>
            </a:r>
            <a:r>
              <a:rPr lang="es-ES" sz="2400" dirty="0">
                <a:highlight>
                  <a:srgbClr val="FFFF00"/>
                </a:highlight>
              </a:rPr>
              <a:t>uso de la información </a:t>
            </a:r>
            <a:r>
              <a:rPr lang="es-ES" sz="2400" dirty="0"/>
              <a:t>por parte del ganadero.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78DE3E1-12C5-4B59-AFEC-EC8FE57C2C18}"/>
              </a:ext>
            </a:extLst>
          </p:cNvPr>
          <p:cNvSpPr txBox="1"/>
          <p:nvPr/>
        </p:nvSpPr>
        <p:spPr>
          <a:xfrm>
            <a:off x="1743807" y="4620258"/>
            <a:ext cx="99035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highlight>
                  <a:srgbClr val="FFFF00"/>
                </a:highlight>
              </a:rPr>
              <a:t>Generación periódica </a:t>
            </a:r>
            <a:r>
              <a:rPr lang="es-ES" sz="2400" dirty="0"/>
              <a:t>de información FIABLE, ÚTIL y con una INCIDENCIA REAL</a:t>
            </a:r>
          </a:p>
        </p:txBody>
      </p:sp>
    </p:spTree>
    <p:extLst>
      <p:ext uri="{BB962C8B-B14F-4D97-AF65-F5344CB8AC3E}">
        <p14:creationId xmlns:p14="http://schemas.microsoft.com/office/powerpoint/2010/main" val="371316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3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C:\Users\jose antonio\Documents\Portatil\G\GANADERIA\FOTOS E IMAGENES\QUALITY LIMUSIN\VACAS\27\IMG_4021.JPG">
            <a:extLst>
              <a:ext uri="{FF2B5EF4-FFF2-40B4-BE49-F238E27FC236}">
                <a16:creationId xmlns:a16="http://schemas.microsoft.com/office/drawing/2014/main" id="{36DACB74-1347-48D9-B15C-1001B1E556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alphaModFix amt="4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3068" y="-2"/>
            <a:ext cx="12188932" cy="6858000"/>
          </a:xfrm>
          <a:prstGeom prst="rect">
            <a:avLst/>
          </a:prstGeom>
          <a:noFill/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C6A0B87-9F61-4C8D-830E-778DBA365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7164674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600" spc="200" dirty="0">
                <a:solidFill>
                  <a:schemeClr val="tx1"/>
                </a:solidFill>
              </a:rPr>
              <a:t>PLAN DE TRABAJO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12BB741-5DC3-45AF-A42C-CF36446D3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4" y="6470704"/>
            <a:ext cx="973666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76F0603C-E51E-4BD9-9DF9-A2BEAA092628}" type="slidenum">
              <a:rPr lang="en-US">
                <a:solidFill>
                  <a:schemeClr val="tx1"/>
                </a:solidFill>
              </a:rPr>
              <a:pPr defTabSz="914400">
                <a:spcAft>
                  <a:spcPts val="600"/>
                </a:spcAft>
              </a:pPr>
              <a:t>7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B330F6C-7D7C-4DA7-AB2C-1F10AEB3D12F}"/>
              </a:ext>
            </a:extLst>
          </p:cNvPr>
          <p:cNvSpPr txBox="1"/>
          <p:nvPr/>
        </p:nvSpPr>
        <p:spPr>
          <a:xfrm>
            <a:off x="8998226" y="1431204"/>
            <a:ext cx="265043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39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9338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32D48F3-F6F3-423D-AAED-732BE392B7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alphaModFix amt="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8629" b="11604"/>
          <a:stretch/>
        </p:blipFill>
        <p:spPr>
          <a:xfrm>
            <a:off x="1743807" y="792480"/>
            <a:ext cx="7118436" cy="5678225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CF93A5B-EBFD-47A3-8C6F-7B305A829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s-ES" sz="3600" dirty="0">
                <a:solidFill>
                  <a:schemeClr val="accent4">
                    <a:lumMod val="75000"/>
                  </a:schemeClr>
                </a:solidFill>
              </a:rPr>
              <a:t>Plan de trabajo </a:t>
            </a:r>
            <a:endParaRPr lang="es-ES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F628969-3ABE-428B-8048-7B3170511D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1479" y="585216"/>
            <a:ext cx="2965305" cy="1174907"/>
          </a:xfrm>
          <a:prstGeom prst="rect">
            <a:avLst/>
          </a:prstGeom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8F20B03-C0E4-4C39-B087-D13E49AD2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F0603C-E51E-4BD9-9DF9-A2BEAA092628}" type="slidenum">
              <a:rPr lang="es-ES" smtClean="0"/>
              <a:t>8</a:t>
            </a:fld>
            <a:endParaRPr lang="es-ES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8F894248-C007-46DC-B121-162133FFFBCF}"/>
              </a:ext>
            </a:extLst>
          </p:cNvPr>
          <p:cNvSpPr/>
          <p:nvPr/>
        </p:nvSpPr>
        <p:spPr>
          <a:xfrm>
            <a:off x="734624" y="2098085"/>
            <a:ext cx="649356" cy="63186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1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566BF84-3DDA-4748-A020-4034DE12455E}"/>
              </a:ext>
            </a:extLst>
          </p:cNvPr>
          <p:cNvSpPr txBox="1"/>
          <p:nvPr/>
        </p:nvSpPr>
        <p:spPr>
          <a:xfrm>
            <a:off x="1594571" y="2198573"/>
            <a:ext cx="1038217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300" dirty="0"/>
              <a:t>Integración de la información de TODOS los miembros – </a:t>
            </a:r>
            <a:r>
              <a:rPr lang="es-ES" sz="2300" b="1" dirty="0"/>
              <a:t>Repositorio de información 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A1680DE-36DC-4D7C-A1D2-727CA596C1F2}"/>
              </a:ext>
            </a:extLst>
          </p:cNvPr>
          <p:cNvSpPr/>
          <p:nvPr/>
        </p:nvSpPr>
        <p:spPr>
          <a:xfrm>
            <a:off x="734624" y="3315660"/>
            <a:ext cx="649356" cy="63186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2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163E7A1F-5C25-4744-81AE-9B50267FBA44}"/>
              </a:ext>
            </a:extLst>
          </p:cNvPr>
          <p:cNvSpPr/>
          <p:nvPr/>
        </p:nvSpPr>
        <p:spPr>
          <a:xfrm>
            <a:off x="734612" y="4533235"/>
            <a:ext cx="649356" cy="63186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3</a:t>
            </a: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E1A96660-3AF0-498B-BAAE-1C29844BC0C4}"/>
              </a:ext>
            </a:extLst>
          </p:cNvPr>
          <p:cNvSpPr/>
          <p:nvPr/>
        </p:nvSpPr>
        <p:spPr>
          <a:xfrm>
            <a:off x="749894" y="5728843"/>
            <a:ext cx="649356" cy="63186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4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F7782EB-88AD-43EC-9278-C48D0B91336F}"/>
              </a:ext>
            </a:extLst>
          </p:cNvPr>
          <p:cNvSpPr txBox="1"/>
          <p:nvPr/>
        </p:nvSpPr>
        <p:spPr>
          <a:xfrm>
            <a:off x="1594571" y="3429000"/>
            <a:ext cx="711843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300" dirty="0"/>
              <a:t>Creación de </a:t>
            </a:r>
            <a:r>
              <a:rPr lang="es-ES" sz="2300" b="1" dirty="0"/>
              <a:t>PLATAFORMA </a:t>
            </a:r>
            <a:r>
              <a:rPr lang="es-ES" sz="2300" b="1"/>
              <a:t>GESVAC 4.0 </a:t>
            </a:r>
            <a:endParaRPr lang="es-ES" sz="2300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043C83F-9DDC-417E-A65A-3DE443854441}"/>
              </a:ext>
            </a:extLst>
          </p:cNvPr>
          <p:cNvSpPr txBox="1"/>
          <p:nvPr/>
        </p:nvSpPr>
        <p:spPr>
          <a:xfrm>
            <a:off x="1594571" y="4640428"/>
            <a:ext cx="3414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Análisis de la información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A6B995D-A662-4228-8A0F-D45599F0651A}"/>
              </a:ext>
            </a:extLst>
          </p:cNvPr>
          <p:cNvSpPr txBox="1"/>
          <p:nvPr/>
        </p:nvSpPr>
        <p:spPr>
          <a:xfrm>
            <a:off x="1730554" y="5817102"/>
            <a:ext cx="9106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Transmisión al ganadero de información – informe – web - plataforma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EE6D3BC-D43A-4FE5-9AFF-3830EE09031B}"/>
              </a:ext>
            </a:extLst>
          </p:cNvPr>
          <p:cNvSpPr txBox="1"/>
          <p:nvPr/>
        </p:nvSpPr>
        <p:spPr>
          <a:xfrm>
            <a:off x="5475304" y="4324460"/>
            <a:ext cx="59820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Benchmarking – Visión global comparativa </a:t>
            </a:r>
          </a:p>
          <a:p>
            <a:r>
              <a:rPr lang="es-ES" sz="2400" dirty="0"/>
              <a:t>Análisis económico – FUNCIÓN BENEFICIO </a:t>
            </a:r>
          </a:p>
          <a:p>
            <a:r>
              <a:rPr lang="es-ES" sz="2400" dirty="0"/>
              <a:t>Análisis sostenibilidad ambiental </a:t>
            </a:r>
          </a:p>
        </p:txBody>
      </p:sp>
      <p:sp>
        <p:nvSpPr>
          <p:cNvPr id="18" name="Abrir corchete 17">
            <a:extLst>
              <a:ext uri="{FF2B5EF4-FFF2-40B4-BE49-F238E27FC236}">
                <a16:creationId xmlns:a16="http://schemas.microsoft.com/office/drawing/2014/main" id="{CE36F457-2763-4A1A-8551-7C7E504EBE0B}"/>
              </a:ext>
            </a:extLst>
          </p:cNvPr>
          <p:cNvSpPr/>
          <p:nvPr/>
        </p:nvSpPr>
        <p:spPr>
          <a:xfrm>
            <a:off x="5022574" y="4361293"/>
            <a:ext cx="267199" cy="1126664"/>
          </a:xfrm>
          <a:prstGeom prst="leftBracket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DE697E3-BACF-4BD4-AE77-58AAC15C83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6806" y="334635"/>
            <a:ext cx="291465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14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9" grpId="0" animBg="1"/>
      <p:bldP spid="10" grpId="0" animBg="1"/>
      <p:bldP spid="11" grpId="0" animBg="1"/>
      <p:bldP spid="14" grpId="0"/>
      <p:bldP spid="15" grpId="0"/>
      <p:bldP spid="16" grpId="0"/>
      <p:bldP spid="17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F7FAA46-F63C-45FE-B4F0-A7E677E9F4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A9B7795-7E78-4F68-B6FE-6ECC91656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8D726A5-7900-41B4-8D49-49B4A2010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5" descr="C:\Users\jose antonio\Documents\Portatil\G\GANADERIA\FOTOS E IMAGENES\QUALITY LIMUSIN\VACAS\27\IMG_4021.JPG">
            <a:extLst>
              <a:ext uri="{FF2B5EF4-FFF2-40B4-BE49-F238E27FC236}">
                <a16:creationId xmlns:a16="http://schemas.microsoft.com/office/drawing/2014/main" id="{36DACB74-1347-48D9-B15C-1001B1E556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 bwMode="auto">
          <a:xfrm>
            <a:off x="20" y="-1"/>
            <a:ext cx="12188932" cy="6858000"/>
          </a:xfrm>
          <a:prstGeom prst="rect">
            <a:avLst/>
          </a:prstGeom>
          <a:noFill/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C6A0B87-9F61-4C8D-830E-778DBA365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617" y="643467"/>
            <a:ext cx="7545524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pc="200" dirty="0">
                <a:solidFill>
                  <a:schemeClr val="tx1"/>
                </a:solidFill>
              </a:rPr>
              <a:t>CREACIÓN </a:t>
            </a:r>
            <a:r>
              <a:rPr lang="en-US" spc="200" dirty="0" err="1">
                <a:solidFill>
                  <a:schemeClr val="tx1"/>
                </a:solidFill>
              </a:rPr>
              <a:t>Plataforma</a:t>
            </a:r>
            <a:r>
              <a:rPr lang="en-US" spc="200" dirty="0">
                <a:solidFill>
                  <a:schemeClr val="tx1"/>
                </a:solidFill>
              </a:rPr>
              <a:t> </a:t>
            </a:r>
            <a:r>
              <a:rPr lang="en-US" spc="200" dirty="0" err="1">
                <a:solidFill>
                  <a:schemeClr val="tx1"/>
                </a:solidFill>
              </a:rPr>
              <a:t>gesvac</a:t>
            </a:r>
            <a:r>
              <a:rPr lang="en-US" spc="200" dirty="0">
                <a:solidFill>
                  <a:schemeClr val="tx1"/>
                </a:solidFill>
              </a:rPr>
              <a:t> 4.0</a:t>
            </a:r>
            <a:br>
              <a:rPr lang="en-US" spc="200" dirty="0">
                <a:solidFill>
                  <a:schemeClr val="tx1"/>
                </a:solidFill>
              </a:rPr>
            </a:br>
            <a:br>
              <a:rPr lang="en-US" spc="200" dirty="0">
                <a:solidFill>
                  <a:schemeClr val="tx1"/>
                </a:solidFill>
              </a:rPr>
            </a:br>
            <a:r>
              <a:rPr lang="en-US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ANÁLISIS DE LA INFORMACIÓN</a:t>
            </a:r>
            <a:br>
              <a:rPr lang="en-US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br>
              <a:rPr lang="en-US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TRANSMISIÓN AL GANADERO </a:t>
            </a:r>
            <a:endParaRPr lang="en-US" spc="200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6E49661-E258-450C-8150-A91A6B30D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605" y="1828800"/>
            <a:ext cx="0" cy="3200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B12BB741-5DC3-45AF-A42C-CF36446D3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4" y="6470704"/>
            <a:ext cx="973666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fld id="{76F0603C-E51E-4BD9-9DF9-A2BEAA092628}" type="slidenum">
              <a:rPr lang="en-US">
                <a:solidFill>
                  <a:schemeClr val="tx1"/>
                </a:solidFill>
              </a:rPr>
              <a:pPr defTabSz="914400">
                <a:spcAft>
                  <a:spcPts val="600"/>
                </a:spcAft>
              </a:pPr>
              <a:t>9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id="{2951CD38-085C-4B8A-8E48-98D9E19901C0}"/>
              </a:ext>
            </a:extLst>
          </p:cNvPr>
          <p:cNvSpPr/>
          <p:nvPr/>
        </p:nvSpPr>
        <p:spPr>
          <a:xfrm>
            <a:off x="8693834" y="1894738"/>
            <a:ext cx="3235549" cy="3280561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0" dirty="0"/>
              <a:t>1</a:t>
            </a:r>
            <a:r>
              <a:rPr lang="es-ES" sz="16700" dirty="0"/>
              <a:t>º</a:t>
            </a:r>
            <a:endParaRPr lang="es-ES" sz="20000" dirty="0"/>
          </a:p>
        </p:txBody>
      </p:sp>
    </p:spTree>
    <p:extLst>
      <p:ext uri="{BB962C8B-B14F-4D97-AF65-F5344CB8AC3E}">
        <p14:creationId xmlns:p14="http://schemas.microsoft.com/office/powerpoint/2010/main" val="5396311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1607</TotalTime>
  <Words>1141</Words>
  <Application>Microsoft Office PowerPoint</Application>
  <PresentationFormat>Panorámica</PresentationFormat>
  <Paragraphs>354</Paragraphs>
  <Slides>30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9" baseType="lpstr">
      <vt:lpstr>Arial</vt:lpstr>
      <vt:lpstr>Calibri</vt:lpstr>
      <vt:lpstr>Times New Roman</vt:lpstr>
      <vt:lpstr>Tw Cen MT</vt:lpstr>
      <vt:lpstr>Tw Cen MT Condensed</vt:lpstr>
      <vt:lpstr>Tw CeNTURY(Títulos)</vt:lpstr>
      <vt:lpstr>Wingdings 3</vt:lpstr>
      <vt:lpstr>Integral</vt:lpstr>
      <vt:lpstr>Equation</vt:lpstr>
      <vt:lpstr>GRUPO OPERATIVO SUPRAAUTONÓMICO GESVAC 4.0</vt:lpstr>
      <vt:lpstr>GRUPO OPERATIVO SUPRAAUTONÓMICO GESVAC 4.0</vt:lpstr>
      <vt:lpstr>INTEGRANTES DE GESVAC</vt:lpstr>
      <vt:lpstr>INTEGRANTES DEL GRUPO OPERATIVO gesvac 4.0</vt:lpstr>
      <vt:lpstr>INTEGRANTES Y DEFINICIÓN DE gesvac 4.0</vt:lpstr>
      <vt:lpstr>Objetivos DEL GRUPO OPERATIVO gesvac 4.0</vt:lpstr>
      <vt:lpstr>PLAN DE TRABAJO</vt:lpstr>
      <vt:lpstr>Plan de trabajo </vt:lpstr>
      <vt:lpstr>CREACIÓN Plataforma gesvac 4.0  ANÁLISIS DE LA INFORMACIÓN   TRANSMISIÓN AL GANADERO </vt:lpstr>
      <vt:lpstr>Repositorio gesvac 4.0</vt:lpstr>
      <vt:lpstr>repositorio gesvac 4.0</vt:lpstr>
      <vt:lpstr>Repositorio gesvac 4.0</vt:lpstr>
      <vt:lpstr>Repositorio gesvac 4.0</vt:lpstr>
      <vt:lpstr>Repositorio gesvac 4.0</vt:lpstr>
      <vt:lpstr>CREACIÓN PLATAFORMA GESVAC 4.0  ANÁLISIS DE LA INFORMACIÓN   TRANSMISIÓN AL GANADERO </vt:lpstr>
      <vt:lpstr>Plataforma colaborativa gesvac 4.0</vt:lpstr>
      <vt:lpstr>Plataforma colaborativa gesvac 4.0</vt:lpstr>
      <vt:lpstr>Plataforma colaborativa gesvac 4.0</vt:lpstr>
      <vt:lpstr>Presentación de PowerPoint</vt:lpstr>
      <vt:lpstr>Plataforma colaborativa gesvac 4.0</vt:lpstr>
      <vt:lpstr>ANÁLISIS DE LA INFORMACIÓN </vt:lpstr>
      <vt:lpstr>Presentación de PowerPoint</vt:lpstr>
      <vt:lpstr>ANÁLISIS DE LA INFORMACIÓN </vt:lpstr>
      <vt:lpstr>ANÁLISIS DE LA INFORMACIÓN </vt:lpstr>
      <vt:lpstr>ANÁLISIS DE LA INFORMACIÓN </vt:lpstr>
      <vt:lpstr>ANÁLISIS DE LA INFORMACIÓN </vt:lpstr>
      <vt:lpstr>CREACIÓN PLATAFORMA GESVAC 4.0  ANÁLISIS DE LA INFORMACIÓN   TRANSMISIÓN AL GANADERO </vt:lpstr>
      <vt:lpstr>Plataforma colaborativa gesvac 4.0</vt:lpstr>
      <vt:lpstr>CICLO DE TRABAJO GESVAC 4.0</vt:lpstr>
      <vt:lpstr>GRACIAS POR SU ATENCIÓN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GRUPO OPERATIVO SUPRAAUTONÓMICO GESVAC 4.0</dc:title>
  <dc:creator>LIMUSIN</dc:creator>
  <cp:lastModifiedBy>LIMUSIN</cp:lastModifiedBy>
  <cp:revision>86</cp:revision>
  <dcterms:created xsi:type="dcterms:W3CDTF">2018-10-23T10:02:38Z</dcterms:created>
  <dcterms:modified xsi:type="dcterms:W3CDTF">2018-11-05T07:47:16Z</dcterms:modified>
</cp:coreProperties>
</file>