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3" r:id="rId3"/>
    <p:sldId id="259" r:id="rId4"/>
    <p:sldId id="268" r:id="rId5"/>
    <p:sldId id="264" r:id="rId6"/>
    <p:sldId id="269" r:id="rId7"/>
    <p:sldId id="267" r:id="rId8"/>
    <p:sldId id="273" r:id="rId9"/>
    <p:sldId id="265" r:id="rId10"/>
    <p:sldId id="272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D7BF-CC4E-4352-97C1-57E4D2F4B571}" type="datetimeFigureOut">
              <a:rPr lang="es-ES" smtClean="0"/>
              <a:t>02/11/2018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1F84-D74C-4130-80B2-D2B85C401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7154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D7BF-CC4E-4352-97C1-57E4D2F4B571}" type="datetimeFigureOut">
              <a:rPr lang="es-ES" smtClean="0"/>
              <a:t>02/11/2018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1F84-D74C-4130-80B2-D2B85C401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072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D7BF-CC4E-4352-97C1-57E4D2F4B571}" type="datetimeFigureOut">
              <a:rPr lang="es-ES" smtClean="0"/>
              <a:t>02/11/2018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1F84-D74C-4130-80B2-D2B85C401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935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D7BF-CC4E-4352-97C1-57E4D2F4B571}" type="datetimeFigureOut">
              <a:rPr lang="es-ES" smtClean="0"/>
              <a:t>02/11/2018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1F84-D74C-4130-80B2-D2B85C401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51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D7BF-CC4E-4352-97C1-57E4D2F4B571}" type="datetimeFigureOut">
              <a:rPr lang="es-ES" smtClean="0"/>
              <a:t>02/11/2018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1F84-D74C-4130-80B2-D2B85C401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5054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D7BF-CC4E-4352-97C1-57E4D2F4B571}" type="datetimeFigureOut">
              <a:rPr lang="es-ES" smtClean="0"/>
              <a:t>02/11/2018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1F84-D74C-4130-80B2-D2B85C401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8483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D7BF-CC4E-4352-97C1-57E4D2F4B571}" type="datetimeFigureOut">
              <a:rPr lang="es-ES" smtClean="0"/>
              <a:t>02/11/2018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1F84-D74C-4130-80B2-D2B85C401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974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D7BF-CC4E-4352-97C1-57E4D2F4B571}" type="datetimeFigureOut">
              <a:rPr lang="es-ES" smtClean="0"/>
              <a:t>02/11/2018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1F84-D74C-4130-80B2-D2B85C401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24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D7BF-CC4E-4352-97C1-57E4D2F4B571}" type="datetimeFigureOut">
              <a:rPr lang="es-ES" smtClean="0"/>
              <a:t>02/11/2018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1F84-D74C-4130-80B2-D2B85C401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19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D7BF-CC4E-4352-97C1-57E4D2F4B571}" type="datetimeFigureOut">
              <a:rPr lang="es-ES" smtClean="0"/>
              <a:t>02/11/2018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1F84-D74C-4130-80B2-D2B85C401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709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D7BF-CC4E-4352-97C1-57E4D2F4B571}" type="datetimeFigureOut">
              <a:rPr lang="es-ES" smtClean="0"/>
              <a:t>02/11/2018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1F84-D74C-4130-80B2-D2B85C401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55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5D7BF-CC4E-4352-97C1-57E4D2F4B571}" type="datetimeFigureOut">
              <a:rPr lang="es-ES" smtClean="0"/>
              <a:t>02/11/2018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51F84-D74C-4130-80B2-D2B85C4014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148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de/kuh-rind-braun-cartoon-comic-193824/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627A0481-AD0F-4406-9BB3-3AF09BB2A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C0AD2D9-D49A-433E-9F40-DD80D22D9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8" name="Freeform 5">
              <a:extLst>
                <a:ext uri="{FF2B5EF4-FFF2-40B4-BE49-F238E27FC236}">
                  <a16:creationId xmlns:a16="http://schemas.microsoft.com/office/drawing/2014/main" id="{ED6C0990-1CD4-403B-A94C-6F72146530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6">
              <a:extLst>
                <a:ext uri="{FF2B5EF4-FFF2-40B4-BE49-F238E27FC236}">
                  <a16:creationId xmlns:a16="http://schemas.microsoft.com/office/drawing/2014/main" id="{FA83DA9D-AA2B-410B-94C4-FEF631EF6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7">
              <a:extLst>
                <a:ext uri="{FF2B5EF4-FFF2-40B4-BE49-F238E27FC236}">
                  <a16:creationId xmlns:a16="http://schemas.microsoft.com/office/drawing/2014/main" id="{FEFC8454-6618-4A7D-9E27-894639D19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8">
              <a:extLst>
                <a:ext uri="{FF2B5EF4-FFF2-40B4-BE49-F238E27FC236}">
                  <a16:creationId xmlns:a16="http://schemas.microsoft.com/office/drawing/2014/main" id="{C99F9ED6-ED24-4F57-A422-C186F2CA0C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9">
              <a:extLst>
                <a:ext uri="{FF2B5EF4-FFF2-40B4-BE49-F238E27FC236}">
                  <a16:creationId xmlns:a16="http://schemas.microsoft.com/office/drawing/2014/main" id="{868ACA9E-EAEC-446A-84E5-4DF97FB3CB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0">
              <a:extLst>
                <a:ext uri="{FF2B5EF4-FFF2-40B4-BE49-F238E27FC236}">
                  <a16:creationId xmlns:a16="http://schemas.microsoft.com/office/drawing/2014/main" id="{CE01B22C-40B0-470A-9590-2B19BD70BE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1">
              <a:extLst>
                <a:ext uri="{FF2B5EF4-FFF2-40B4-BE49-F238E27FC236}">
                  <a16:creationId xmlns:a16="http://schemas.microsoft.com/office/drawing/2014/main" id="{B2C58A6A-385E-4817-97A6-0D7955C84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2">
              <a:extLst>
                <a:ext uri="{FF2B5EF4-FFF2-40B4-BE49-F238E27FC236}">
                  <a16:creationId xmlns:a16="http://schemas.microsoft.com/office/drawing/2014/main" id="{2D0E2C41-4FF4-47F2-AC7C-0C368C7873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3">
              <a:extLst>
                <a:ext uri="{FF2B5EF4-FFF2-40B4-BE49-F238E27FC236}">
                  <a16:creationId xmlns:a16="http://schemas.microsoft.com/office/drawing/2014/main" id="{53E74083-B5B7-45B2-A965-99EF9958C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4">
              <a:extLst>
                <a:ext uri="{FF2B5EF4-FFF2-40B4-BE49-F238E27FC236}">
                  <a16:creationId xmlns:a16="http://schemas.microsoft.com/office/drawing/2014/main" id="{8B0B1747-04CA-43DB-BE9C-F9A315FC0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5">
              <a:extLst>
                <a:ext uri="{FF2B5EF4-FFF2-40B4-BE49-F238E27FC236}">
                  <a16:creationId xmlns:a16="http://schemas.microsoft.com/office/drawing/2014/main" id="{7753012D-088A-4B10-ABB5-C8B9DAD78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6">
              <a:extLst>
                <a:ext uri="{FF2B5EF4-FFF2-40B4-BE49-F238E27FC236}">
                  <a16:creationId xmlns:a16="http://schemas.microsoft.com/office/drawing/2014/main" id="{E78DE32B-DFA1-433E-83E6-486A37043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7">
              <a:extLst>
                <a:ext uri="{FF2B5EF4-FFF2-40B4-BE49-F238E27FC236}">
                  <a16:creationId xmlns:a16="http://schemas.microsoft.com/office/drawing/2014/main" id="{68FF590E-59EC-4C69-B0D3-97A6A881C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8">
              <a:extLst>
                <a:ext uri="{FF2B5EF4-FFF2-40B4-BE49-F238E27FC236}">
                  <a16:creationId xmlns:a16="http://schemas.microsoft.com/office/drawing/2014/main" id="{C7621B32-DEC0-45F8-897F-1118B42006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9">
              <a:extLst>
                <a:ext uri="{FF2B5EF4-FFF2-40B4-BE49-F238E27FC236}">
                  <a16:creationId xmlns:a16="http://schemas.microsoft.com/office/drawing/2014/main" id="{349CB820-0D50-4AA0-9C8C-089D9F27F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20">
              <a:extLst>
                <a:ext uri="{FF2B5EF4-FFF2-40B4-BE49-F238E27FC236}">
                  <a16:creationId xmlns:a16="http://schemas.microsoft.com/office/drawing/2014/main" id="{4FE8B492-71E9-4AF6-B224-29A55878A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21">
              <a:extLst>
                <a:ext uri="{FF2B5EF4-FFF2-40B4-BE49-F238E27FC236}">
                  <a16:creationId xmlns:a16="http://schemas.microsoft.com/office/drawing/2014/main" id="{D368EDFE-E51D-4688-8361-2346165B7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22">
              <a:extLst>
                <a:ext uri="{FF2B5EF4-FFF2-40B4-BE49-F238E27FC236}">
                  <a16:creationId xmlns:a16="http://schemas.microsoft.com/office/drawing/2014/main" id="{8F430693-D743-48BC-9094-67DE04E84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23">
              <a:extLst>
                <a:ext uri="{FF2B5EF4-FFF2-40B4-BE49-F238E27FC236}">
                  <a16:creationId xmlns:a16="http://schemas.microsoft.com/office/drawing/2014/main" id="{0CBE7740-44EC-413F-93E5-02496CEB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B66F5A07-78AB-4AC7-B20C-B3ED53A0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5941686" cy="4477933"/>
            <a:chOff x="807084" y="1186483"/>
            <a:chExt cx="5941686" cy="4477933"/>
          </a:xfrm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DE45CE81-4A1F-4D9B-97ED-A1F0C2239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780" y="1186483"/>
              <a:ext cx="5940295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Isosceles Triangle 39">
              <a:extLst>
                <a:ext uri="{FF2B5EF4-FFF2-40B4-BE49-F238E27FC236}">
                  <a16:creationId xmlns:a16="http://schemas.microsoft.com/office/drawing/2014/main" id="{56E1EAAE-BD87-46AB-819A-D97A4B4DF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3574311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6A7148F0-6633-40E3-AB8B-E5A80CCAD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5941686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Subtítulo 3">
            <a:extLst>
              <a:ext uri="{FF2B5EF4-FFF2-40B4-BE49-F238E27FC236}">
                <a16:creationId xmlns:a16="http://schemas.microsoft.com/office/drawing/2014/main" id="{AE66E87A-6DE2-4C34-BB48-934190CF0FA0}"/>
              </a:ext>
            </a:extLst>
          </p:cNvPr>
          <p:cNvSpPr txBox="1">
            <a:spLocks/>
          </p:cNvSpPr>
          <p:nvPr/>
        </p:nvSpPr>
        <p:spPr>
          <a:xfrm>
            <a:off x="895414" y="2075504"/>
            <a:ext cx="5769989" cy="17487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 PAPEL DE LAS ASOCIACIONES DE RAZA PURA 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CB45FE50-DC99-4DAB-8F41-891DFBA75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5416" y="3906266"/>
            <a:ext cx="5769988" cy="13225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Javier García Calvillo </a:t>
            </a:r>
          </a:p>
          <a:p>
            <a:r>
              <a:rPr lang="en-US">
                <a:solidFill>
                  <a:srgbClr val="FFFFFF"/>
                </a:solidFill>
              </a:rPr>
              <a:t>Director Técnico Federación Española de Criadores de Limusín 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775A5631-84D4-4DAD-9028-8112661E5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50" y="0"/>
            <a:ext cx="4639406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2" descr="http://www.razalimusin.org/templates/images/corporativo/logo-federacion-espanola-criadores.png">
            <a:extLst>
              <a:ext uri="{FF2B5EF4-FFF2-40B4-BE49-F238E27FC236}">
                <a16:creationId xmlns:a16="http://schemas.microsoft.com/office/drawing/2014/main" id="{76621F99-58DC-47FE-ABBC-35241C47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650" y="1369428"/>
            <a:ext cx="4000971" cy="85020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de dehesa vaca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7869650" y="3940209"/>
            <a:ext cx="4000971" cy="225054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949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do de imagen de dehesa vacas">
            <a:extLst>
              <a:ext uri="{FF2B5EF4-FFF2-40B4-BE49-F238E27FC236}">
                <a16:creationId xmlns:a16="http://schemas.microsoft.com/office/drawing/2014/main" id="{EA3B099F-3637-4307-8EA8-3A0E01A820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0" y="4"/>
            <a:ext cx="12192000" cy="685799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AA053D9-5994-4EC9-8583-CE67CD08B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365125"/>
            <a:ext cx="7936355" cy="809945"/>
          </a:xfrm>
        </p:spPr>
        <p:txBody>
          <a:bodyPr>
            <a:normAutofit/>
          </a:bodyPr>
          <a:lstStyle/>
          <a:p>
            <a:r>
              <a:rPr lang="es-ES" sz="3200" dirty="0">
                <a:solidFill>
                  <a:schemeClr val="accent1"/>
                </a:solidFill>
              </a:rPr>
              <a:t>4 </a:t>
            </a:r>
            <a:r>
              <a:rPr lang="es-ES" sz="3200" dirty="0"/>
              <a:t>|</a:t>
            </a:r>
            <a:r>
              <a:rPr lang="es-ES" sz="3200" dirty="0">
                <a:solidFill>
                  <a:schemeClr val="accent1"/>
                </a:solidFill>
              </a:rPr>
              <a:t> GESVAC 4.0</a:t>
            </a:r>
          </a:p>
        </p:txBody>
      </p:sp>
      <p:pic>
        <p:nvPicPr>
          <p:cNvPr id="4" name="Picture 2" descr="http://www.razalimusin.org/templates/images/corporativo/logo-federacion-espanola-criadores.png">
            <a:extLst>
              <a:ext uri="{FF2B5EF4-FFF2-40B4-BE49-F238E27FC236}">
                <a16:creationId xmlns:a16="http://schemas.microsoft.com/office/drawing/2014/main" id="{2BCFE2E9-89FE-4897-8CFD-B7CE81C65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506" y="652901"/>
            <a:ext cx="3202505" cy="680532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649B3B4-8575-4EEE-A176-B438AA70DC58}"/>
              </a:ext>
            </a:extLst>
          </p:cNvPr>
          <p:cNvSpPr/>
          <p:nvPr/>
        </p:nvSpPr>
        <p:spPr>
          <a:xfrm>
            <a:off x="7340977" y="1667919"/>
            <a:ext cx="4403034" cy="46931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800" dirty="0" err="1"/>
              <a:t>Gesvac</a:t>
            </a:r>
            <a:r>
              <a:rPr lang="es-ES" sz="2800" dirty="0"/>
              <a:t> 4.0 es modelo de integración de información que permite extraer resultados concluyentes, tras la incorporación de datos, de diferentes etapas del modelo de producción ganadera.</a:t>
            </a:r>
          </a:p>
          <a:p>
            <a:pPr algn="just"/>
            <a:r>
              <a:rPr lang="es-ES" sz="2800" dirty="0"/>
              <a:t>Información útil y eficiente para una mejor toma de decisiones.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4ABCAA9-9205-4926-8113-E40E391A4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993"/>
          <a:stretch/>
        </p:blipFill>
        <p:spPr>
          <a:xfrm>
            <a:off x="185531" y="1420886"/>
            <a:ext cx="6904382" cy="524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57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CF5712B-BD67-4161-B14B-39305B414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29BEE5B-DF13-4270-850B-9FA09569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626EDC0-409A-47E2-8709-8748240A0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5F78CAD-5F1E-4C27-823E-3ED2DE7FC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E02F0A54-F680-4E30-B232-6E654E50A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172D1AC-3885-4D81-8E52-0F40B24AFA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53B7FF6B-4929-43D6-AA2A-F54696D7CA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8F3D6C5F-F6A1-46BD-BC20-1E21510ED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CADE54F0-F247-4265-8511-0FB803DC8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CDD43569-ECA0-4790-9B12-B6AEBF455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439DDC94-3B1E-4D1F-AB51-6DD97EF44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1CB9F6AF-CD2D-471D-A0E9-B9F101E0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87D0AC6C-EDFD-47E8-B030-657669ECB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AAF565DD-CA3D-48FB-88F5-F61619AB6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0C816BC2-D476-4084-954C-1F9F2BFDDB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E714A844-8CBA-4BBB-B037-A267D5D2BF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6B46EA7-C566-4203-922D-1A0A55DF6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055A7474-52C5-4EBC-BFD0-4D32F27FF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68FCBE74-2033-49CD-9F97-0886D1269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A0726240-57F4-4C55-BCB2-877B412A1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88155157-AB7D-48FE-9259-044D8F7E4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4737399-EF40-4483-BDC3-A8E5D463F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3893141"/>
            <a:ext cx="8845667" cy="1771275"/>
            <a:chOff x="1669293" y="3893141"/>
            <a:chExt cx="8845667" cy="1771275"/>
          </a:xfrm>
        </p:grpSpPr>
        <p:sp>
          <p:nvSpPr>
            <p:cNvPr id="35" name="Isosceles Triangle 39">
              <a:extLst>
                <a:ext uri="{FF2B5EF4-FFF2-40B4-BE49-F238E27FC236}">
                  <a16:creationId xmlns:a16="http://schemas.microsoft.com/office/drawing/2014/main" id="{9083067F-FA67-4A91-A30D-8AEFC4B36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96D5977-B62F-4A5C-9A16-5F9E72C2F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3893141"/>
              <a:ext cx="8845667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AA053D9-5994-4EC9-8583-CE67CD08B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36" y="3980237"/>
            <a:ext cx="8672295" cy="727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Gracias por </a:t>
            </a:r>
            <a:r>
              <a:rPr lang="en-US" sz="3600" dirty="0" err="1">
                <a:solidFill>
                  <a:srgbClr val="FFFFFF"/>
                </a:solidFill>
              </a:rPr>
              <a:t>su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atención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92CB381-4D9E-4FF9-8B69-2F3D812EB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7138" y="1179555"/>
            <a:ext cx="8846458" cy="262799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2" descr="http://www.razalimusin.org/templates/images/corporativo/logo-federacion-espanola-criadores.png">
            <a:extLst>
              <a:ext uri="{FF2B5EF4-FFF2-40B4-BE49-F238E27FC236}">
                <a16:creationId xmlns:a16="http://schemas.microsoft.com/office/drawing/2014/main" id="{2BCFE2E9-89FE-4897-8CFD-B7CE81C65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411" y="2040329"/>
            <a:ext cx="4266211" cy="906569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de dehesa vacas">
            <a:extLst>
              <a:ext uri="{FF2B5EF4-FFF2-40B4-BE49-F238E27FC236}">
                <a16:creationId xmlns:a16="http://schemas.microsoft.com/office/drawing/2014/main" id="{EA3B099F-3637-4307-8EA8-3A0E01A820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6165323" y="1293742"/>
            <a:ext cx="4266210" cy="2399742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581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Resultado de imagen de dehesa vacas">
            <a:extLst>
              <a:ext uri="{FF2B5EF4-FFF2-40B4-BE49-F238E27FC236}">
                <a16:creationId xmlns:a16="http://schemas.microsoft.com/office/drawing/2014/main" id="{C7076847-2126-4CB4-BCD4-3FCDB22D5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0" y="0"/>
            <a:ext cx="12192000" cy="685799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AA053D9-5994-4EC9-8583-CE67CD08B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65125"/>
            <a:ext cx="8079545" cy="1325563"/>
          </a:xfrm>
        </p:spPr>
        <p:txBody>
          <a:bodyPr>
            <a:normAutofit/>
          </a:bodyPr>
          <a:lstStyle/>
          <a:p>
            <a:r>
              <a:rPr lang="es-ES" sz="4800" dirty="0">
                <a:solidFill>
                  <a:schemeClr val="accent1"/>
                </a:solidFill>
              </a:rPr>
              <a:t>JORNADA GRUPO OPERATIVO GESVAC 4.0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0513B1-CC92-4772-8821-02735613B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930" y="1825625"/>
            <a:ext cx="1025387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4000" dirty="0"/>
              <a:t>Situación actual </a:t>
            </a:r>
          </a:p>
          <a:p>
            <a:pPr marL="0" indent="0">
              <a:buNone/>
            </a:pPr>
            <a:endParaRPr lang="es-ES" sz="4000" dirty="0"/>
          </a:p>
          <a:p>
            <a:pPr marL="0" indent="0">
              <a:buNone/>
            </a:pPr>
            <a:r>
              <a:rPr lang="es-ES" sz="4000" dirty="0"/>
              <a:t>Importancia de las asociaciones de raza pura</a:t>
            </a:r>
          </a:p>
          <a:p>
            <a:pPr marL="0" indent="0">
              <a:buNone/>
            </a:pPr>
            <a:endParaRPr lang="es-ES" sz="4000" dirty="0"/>
          </a:p>
          <a:p>
            <a:pPr marL="0" indent="0">
              <a:buNone/>
            </a:pPr>
            <a:r>
              <a:rPr lang="es-ES" sz="4000" dirty="0"/>
              <a:t>Evolución y futuro de las asociaciones</a:t>
            </a:r>
          </a:p>
          <a:p>
            <a:pPr marL="0" indent="0">
              <a:buNone/>
            </a:pPr>
            <a:endParaRPr lang="es-ES" sz="4000" dirty="0"/>
          </a:p>
          <a:p>
            <a:pPr marL="0" indent="0">
              <a:buNone/>
            </a:pPr>
            <a:r>
              <a:rPr lang="es-ES" sz="4000" dirty="0"/>
              <a:t>GESVAC 4.0 </a:t>
            </a:r>
          </a:p>
        </p:txBody>
      </p:sp>
      <p:pic>
        <p:nvPicPr>
          <p:cNvPr id="4" name="Picture 2" descr="http://www.razalimusin.org/templates/images/corporativo/logo-federacion-espanola-criadores.png">
            <a:extLst>
              <a:ext uri="{FF2B5EF4-FFF2-40B4-BE49-F238E27FC236}">
                <a16:creationId xmlns:a16="http://schemas.microsoft.com/office/drawing/2014/main" id="{2BCFE2E9-89FE-4897-8CFD-B7CE81C65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506" y="652901"/>
            <a:ext cx="3202505" cy="680532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FA37C758-973B-45CE-9389-A1C51C644C3D}"/>
              </a:ext>
            </a:extLst>
          </p:cNvPr>
          <p:cNvSpPr/>
          <p:nvPr/>
        </p:nvSpPr>
        <p:spPr>
          <a:xfrm>
            <a:off x="304800" y="1825625"/>
            <a:ext cx="533399" cy="58627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1</a:t>
            </a:r>
          </a:p>
        </p:txBody>
      </p:sp>
      <p:sp>
        <p:nvSpPr>
          <p:cNvPr id="6" name="Diagrama de flujo: conector 5">
            <a:extLst>
              <a:ext uri="{FF2B5EF4-FFF2-40B4-BE49-F238E27FC236}">
                <a16:creationId xmlns:a16="http://schemas.microsoft.com/office/drawing/2014/main" id="{DBA4E5FC-280E-4673-8A0D-15472F6297C4}"/>
              </a:ext>
            </a:extLst>
          </p:cNvPr>
          <p:cNvSpPr/>
          <p:nvPr/>
        </p:nvSpPr>
        <p:spPr>
          <a:xfrm>
            <a:off x="304800" y="2985261"/>
            <a:ext cx="533399" cy="58627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2</a:t>
            </a:r>
          </a:p>
        </p:txBody>
      </p:sp>
      <p:sp>
        <p:nvSpPr>
          <p:cNvPr id="7" name="Diagrama de flujo: conector 6">
            <a:extLst>
              <a:ext uri="{FF2B5EF4-FFF2-40B4-BE49-F238E27FC236}">
                <a16:creationId xmlns:a16="http://schemas.microsoft.com/office/drawing/2014/main" id="{D52529A5-1E94-4ABF-B7E4-A98DCC54B9A9}"/>
              </a:ext>
            </a:extLst>
          </p:cNvPr>
          <p:cNvSpPr/>
          <p:nvPr/>
        </p:nvSpPr>
        <p:spPr>
          <a:xfrm>
            <a:off x="318051" y="4184583"/>
            <a:ext cx="533399" cy="58627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3</a:t>
            </a:r>
          </a:p>
        </p:txBody>
      </p:sp>
      <p:sp>
        <p:nvSpPr>
          <p:cNvPr id="9" name="Diagrama de flujo: conector 8">
            <a:extLst>
              <a:ext uri="{FF2B5EF4-FFF2-40B4-BE49-F238E27FC236}">
                <a16:creationId xmlns:a16="http://schemas.microsoft.com/office/drawing/2014/main" id="{70DDD5A4-4533-4DFA-96E5-A1CA6063C178}"/>
              </a:ext>
            </a:extLst>
          </p:cNvPr>
          <p:cNvSpPr/>
          <p:nvPr/>
        </p:nvSpPr>
        <p:spPr>
          <a:xfrm>
            <a:off x="321362" y="5383905"/>
            <a:ext cx="533399" cy="58627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51119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Resultado de imagen de dehesa vacas">
            <a:extLst>
              <a:ext uri="{FF2B5EF4-FFF2-40B4-BE49-F238E27FC236}">
                <a16:creationId xmlns:a16="http://schemas.microsoft.com/office/drawing/2014/main" id="{B2871715-C2D7-42F2-9001-86C0057C9A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0" y="0"/>
            <a:ext cx="12192000" cy="685799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AA053D9-5994-4EC9-8583-CE67CD08B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262587"/>
            <a:ext cx="7717375" cy="1325563"/>
          </a:xfrm>
        </p:spPr>
        <p:txBody>
          <a:bodyPr>
            <a:normAutofit/>
          </a:bodyPr>
          <a:lstStyle/>
          <a:p>
            <a:r>
              <a:rPr lang="es-ES" sz="3200" dirty="0">
                <a:solidFill>
                  <a:schemeClr val="accent1"/>
                </a:solidFill>
              </a:rPr>
              <a:t>1 </a:t>
            </a:r>
            <a:r>
              <a:rPr lang="es-ES" sz="3200" dirty="0"/>
              <a:t>|</a:t>
            </a:r>
            <a:r>
              <a:rPr lang="es-ES" sz="3200" dirty="0">
                <a:solidFill>
                  <a:schemeClr val="accent1"/>
                </a:solidFill>
              </a:rPr>
              <a:t> SITUACIÓN ACTUAL DE LAS ASOCIACIONES DE RAZA PURA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200D45D-5ABF-4A1B-BF46-B7FDF832E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5413" t="29449" r="36567" b="12524"/>
          <a:stretch/>
        </p:blipFill>
        <p:spPr>
          <a:xfrm>
            <a:off x="681037" y="1225878"/>
            <a:ext cx="4801815" cy="5591076"/>
          </a:xfrm>
          <a:prstGeom prst="rect">
            <a:avLst/>
          </a:prstGeom>
        </p:spPr>
      </p:pic>
      <p:pic>
        <p:nvPicPr>
          <p:cNvPr id="4" name="Picture 2" descr="http://www.razalimusin.org/templates/images/corporativo/logo-federacion-espanola-criadores.png">
            <a:extLst>
              <a:ext uri="{FF2B5EF4-FFF2-40B4-BE49-F238E27FC236}">
                <a16:creationId xmlns:a16="http://schemas.microsoft.com/office/drawing/2014/main" id="{2BCFE2E9-89FE-4897-8CFD-B7CE81C65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642" y="585102"/>
            <a:ext cx="3202505" cy="680532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3BEF4A1-FADF-49F2-8364-B154BC99751D}"/>
              </a:ext>
            </a:extLst>
          </p:cNvPr>
          <p:cNvSpPr txBox="1"/>
          <p:nvPr/>
        </p:nvSpPr>
        <p:spPr>
          <a:xfrm>
            <a:off x="5627077" y="1842867"/>
            <a:ext cx="5345723" cy="400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TOTAL = </a:t>
            </a:r>
            <a:r>
              <a:rPr lang="es-ES" sz="3200" b="1" dirty="0"/>
              <a:t>2.001.212</a:t>
            </a:r>
            <a:r>
              <a:rPr lang="es-ES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 nodrizas. </a:t>
            </a:r>
          </a:p>
          <a:p>
            <a:pPr>
              <a:lnSpc>
                <a:spcPct val="150000"/>
              </a:lnSpc>
            </a:pPr>
            <a:r>
              <a:rPr lang="es-ES" sz="2800" dirty="0">
                <a:latin typeface="BrowalliaUPC" panose="020B0604020202020204" pitchFamily="34" charset="-34"/>
                <a:cs typeface="BrowalliaUPC" panose="020B0604020202020204" pitchFamily="34" charset="-34"/>
              </a:rPr>
              <a:t>LIMUSINA =  </a:t>
            </a:r>
            <a:r>
              <a:rPr lang="es-ES" sz="2800" dirty="0"/>
              <a:t>230.628 vacas </a:t>
            </a:r>
            <a:endParaRPr lang="es-ES" sz="28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>
              <a:lnSpc>
                <a:spcPct val="150000"/>
              </a:lnSpc>
            </a:pPr>
            <a:r>
              <a:rPr lang="es-ES" sz="2800" dirty="0">
                <a:latin typeface="BrowalliaUPC" panose="020B0604020202020204" pitchFamily="34" charset="-34"/>
                <a:cs typeface="BrowalliaUPC" panose="020B0604020202020204" pitchFamily="34" charset="-34"/>
              </a:rPr>
              <a:t>CHAROLESA = 52.069 </a:t>
            </a:r>
            <a:r>
              <a:rPr lang="es-ES" sz="2800" dirty="0"/>
              <a:t>vacas</a:t>
            </a:r>
            <a:endParaRPr lang="es-ES" sz="28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>
              <a:lnSpc>
                <a:spcPct val="150000"/>
              </a:lnSpc>
            </a:pPr>
            <a:r>
              <a:rPr lang="es-ES" sz="2800" dirty="0">
                <a:latin typeface="BrowalliaUPC" panose="020B0604020202020204" pitchFamily="34" charset="-34"/>
                <a:cs typeface="BrowalliaUPC" panose="020B0604020202020204" pitchFamily="34" charset="-34"/>
              </a:rPr>
              <a:t>BLONDA DE AQUITANIA = </a:t>
            </a:r>
            <a:r>
              <a:rPr lang="es-ES" sz="2800" dirty="0"/>
              <a:t>15.628 vacas</a:t>
            </a:r>
            <a:endParaRPr lang="es-ES" sz="28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>
              <a:lnSpc>
                <a:spcPct val="150000"/>
              </a:lnSpc>
            </a:pPr>
            <a:r>
              <a:rPr lang="es-ES" sz="2800" dirty="0">
                <a:latin typeface="BrowalliaUPC" panose="020B0604020202020204" pitchFamily="34" charset="-34"/>
                <a:cs typeface="BrowalliaUPC" panose="020B0604020202020204" pitchFamily="34" charset="-34"/>
              </a:rPr>
              <a:t>PIRENAICA = </a:t>
            </a:r>
            <a:r>
              <a:rPr lang="es-ES" sz="2800" dirty="0"/>
              <a:t>35.552</a:t>
            </a:r>
            <a:r>
              <a:rPr lang="es-ES" sz="2800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s-ES" sz="2800" dirty="0"/>
              <a:t>vacas</a:t>
            </a:r>
            <a:endParaRPr lang="es-ES" sz="28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>
              <a:lnSpc>
                <a:spcPct val="150000"/>
              </a:lnSpc>
            </a:pPr>
            <a:r>
              <a:rPr lang="es-ES" sz="2800" dirty="0">
                <a:latin typeface="BrowalliaUPC" panose="020B0604020202020204" pitchFamily="34" charset="-34"/>
                <a:cs typeface="BrowalliaUPC" panose="020B0604020202020204" pitchFamily="34" charset="-34"/>
              </a:rPr>
              <a:t>CONJUNTO MESTIZO = </a:t>
            </a:r>
            <a:r>
              <a:rPr lang="es-ES" sz="2800" dirty="0"/>
              <a:t>1.065.420 vacas</a:t>
            </a:r>
            <a:endParaRPr lang="es-ES" sz="28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1FBED1D-4F08-449F-AA56-81293161F3A2}"/>
              </a:ext>
            </a:extLst>
          </p:cNvPr>
          <p:cNvSpPr/>
          <p:nvPr/>
        </p:nvSpPr>
        <p:spPr>
          <a:xfrm>
            <a:off x="3440671" y="6437014"/>
            <a:ext cx="1913207" cy="4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SITRAN 2018 (MAPA)</a:t>
            </a:r>
          </a:p>
        </p:txBody>
      </p:sp>
    </p:spTree>
    <p:extLst>
      <p:ext uri="{BB962C8B-B14F-4D97-AF65-F5344CB8AC3E}">
        <p14:creationId xmlns:p14="http://schemas.microsoft.com/office/powerpoint/2010/main" val="1855415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Resultado de imagen de dehesa vacas">
            <a:extLst>
              <a:ext uri="{FF2B5EF4-FFF2-40B4-BE49-F238E27FC236}">
                <a16:creationId xmlns:a16="http://schemas.microsoft.com/office/drawing/2014/main" id="{B2871715-C2D7-42F2-9001-86C0057C9A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0" y="0"/>
            <a:ext cx="12192000" cy="685799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AA053D9-5994-4EC9-8583-CE67CD08B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74" y="262587"/>
            <a:ext cx="7643038" cy="1325563"/>
          </a:xfrm>
        </p:spPr>
        <p:txBody>
          <a:bodyPr>
            <a:normAutofit/>
          </a:bodyPr>
          <a:lstStyle/>
          <a:p>
            <a:r>
              <a:rPr lang="es-ES" sz="3200" dirty="0">
                <a:solidFill>
                  <a:schemeClr val="accent1"/>
                </a:solidFill>
              </a:rPr>
              <a:t>1 </a:t>
            </a:r>
            <a:r>
              <a:rPr lang="es-ES" sz="3200" dirty="0"/>
              <a:t>|</a:t>
            </a:r>
            <a:r>
              <a:rPr lang="es-ES" sz="3200" dirty="0">
                <a:solidFill>
                  <a:schemeClr val="accent1"/>
                </a:solidFill>
              </a:rPr>
              <a:t> SITUACIÓN ACTUAL DE LAS ASOCIACIONES DE RAZA PURA</a:t>
            </a:r>
          </a:p>
        </p:txBody>
      </p:sp>
      <p:pic>
        <p:nvPicPr>
          <p:cNvPr id="4" name="Picture 2" descr="http://www.razalimusin.org/templates/images/corporativo/logo-federacion-espanola-criadores.png">
            <a:extLst>
              <a:ext uri="{FF2B5EF4-FFF2-40B4-BE49-F238E27FC236}">
                <a16:creationId xmlns:a16="http://schemas.microsoft.com/office/drawing/2014/main" id="{2BCFE2E9-89FE-4897-8CFD-B7CE81C65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642" y="585102"/>
            <a:ext cx="3202505" cy="680532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F80776A-42DF-4014-A1E0-03B85703DB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558" t="35718" r="25904" b="13180"/>
          <a:stretch/>
        </p:blipFill>
        <p:spPr>
          <a:xfrm>
            <a:off x="948480" y="1560849"/>
            <a:ext cx="4228431" cy="5161173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FB919A8-4353-4535-A455-A81FF36AE8A7}"/>
              </a:ext>
            </a:extLst>
          </p:cNvPr>
          <p:cNvSpPr/>
          <p:nvPr/>
        </p:nvSpPr>
        <p:spPr>
          <a:xfrm>
            <a:off x="3615396" y="6296439"/>
            <a:ext cx="1561515" cy="41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s-E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SITRAN 2018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7EA8384-52C0-4EF6-8EA8-B0436727B218}"/>
              </a:ext>
            </a:extLst>
          </p:cNvPr>
          <p:cNvSpPr txBox="1"/>
          <p:nvPr/>
        </p:nvSpPr>
        <p:spPr>
          <a:xfrm>
            <a:off x="5528603" y="2018691"/>
            <a:ext cx="6243544" cy="38472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400" dirty="0"/>
              <a:t>Es necesario aumentar el número de animales inscritos en los libros genealógicos.</a:t>
            </a:r>
          </a:p>
          <a:p>
            <a:pPr marL="457200" indent="-457200"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es-ES" sz="2400" dirty="0"/>
              <a:t>Aumentar la tecnificación de los ganaderos a través de:</a:t>
            </a:r>
          </a:p>
          <a:p>
            <a:pPr marL="914400" lvl="1" indent="-457200"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es-ES" sz="2400" dirty="0"/>
              <a:t>Información </a:t>
            </a:r>
          </a:p>
          <a:p>
            <a:pPr marL="914400" lvl="1" indent="-457200"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es-ES" sz="2400" dirty="0"/>
              <a:t>Asistencia técnica</a:t>
            </a:r>
          </a:p>
          <a:p>
            <a:pPr marL="457200" indent="-457200"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es-ES" sz="2400" dirty="0"/>
              <a:t>Aumentar la rentabilidad de las explotaciones de vacas nodrizas.</a:t>
            </a:r>
          </a:p>
          <a:p>
            <a:pPr marL="457200" indent="-457200"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es-ES" sz="2400" dirty="0"/>
              <a:t>Incrementar la población en control de rendimientos.</a:t>
            </a:r>
          </a:p>
          <a:p>
            <a:pPr marL="457200" indent="-457200"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es-ES" sz="2400" dirty="0"/>
              <a:t>Aumentar la fiabilidad de las valoraciones. </a:t>
            </a:r>
          </a:p>
          <a:p>
            <a:pPr marL="457200" indent="-457200"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es-ES" sz="2800" b="1" dirty="0">
                <a:solidFill>
                  <a:srgbClr val="C00000"/>
                </a:solidFill>
              </a:rPr>
              <a:t>El uso de la información es clave. 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F96C08E4-4668-448D-8F6A-5D305004FD37}"/>
              </a:ext>
            </a:extLst>
          </p:cNvPr>
          <p:cNvSpPr/>
          <p:nvPr/>
        </p:nvSpPr>
        <p:spPr>
          <a:xfrm>
            <a:off x="1537252" y="4532243"/>
            <a:ext cx="318052" cy="88789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87F8A07-4B00-4520-A064-2591A9FAE324}"/>
              </a:ext>
            </a:extLst>
          </p:cNvPr>
          <p:cNvSpPr/>
          <p:nvPr/>
        </p:nvSpPr>
        <p:spPr>
          <a:xfrm>
            <a:off x="1608609" y="2302575"/>
            <a:ext cx="281198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400" dirty="0">
                <a:latin typeface="BrowalliaUPC" panose="020B0604020202020204" pitchFamily="34" charset="-34"/>
                <a:cs typeface="BrowalliaUPC" panose="020B0604020202020204" pitchFamily="34" charset="-34"/>
              </a:rPr>
              <a:t>LIMUSINA =  </a:t>
            </a:r>
            <a:r>
              <a:rPr lang="es-ES" sz="2400" dirty="0"/>
              <a:t>230.628 vacas</a:t>
            </a:r>
          </a:p>
          <a:p>
            <a:r>
              <a:rPr lang="es-ES" sz="2400" dirty="0"/>
              <a:t>Inscritas LG = 31.528 vacas </a:t>
            </a:r>
            <a:endParaRPr lang="es-ES" sz="24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9A68CA6B-9DB2-4C4A-B588-E76B713AB59B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1696278" y="3133572"/>
            <a:ext cx="259131" cy="1398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98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Resultado de imagen de dehesa vacas">
            <a:extLst>
              <a:ext uri="{FF2B5EF4-FFF2-40B4-BE49-F238E27FC236}">
                <a16:creationId xmlns:a16="http://schemas.microsoft.com/office/drawing/2014/main" id="{62F06A50-9B4F-41D6-AA80-EB03B08CD2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0" y="0"/>
            <a:ext cx="12192000" cy="685799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BD9789B-6CF7-4066-940A-9A2CCE95C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95613" y="2965010"/>
            <a:ext cx="4513977" cy="3010787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2" descr="http://www.razalimusin.org/templates/images/corporativo/logo-federacion-espanola-criadores.png">
            <a:extLst>
              <a:ext uri="{FF2B5EF4-FFF2-40B4-BE49-F238E27FC236}">
                <a16:creationId xmlns:a16="http://schemas.microsoft.com/office/drawing/2014/main" id="{2BCFE2E9-89FE-4897-8CFD-B7CE81C65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642" y="585671"/>
            <a:ext cx="3202505" cy="680532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agrama de flujo: conector 5">
            <a:extLst>
              <a:ext uri="{FF2B5EF4-FFF2-40B4-BE49-F238E27FC236}">
                <a16:creationId xmlns:a16="http://schemas.microsoft.com/office/drawing/2014/main" id="{81F320A8-7D32-48C9-89A9-0818C28B55E0}"/>
              </a:ext>
            </a:extLst>
          </p:cNvPr>
          <p:cNvSpPr/>
          <p:nvPr/>
        </p:nvSpPr>
        <p:spPr>
          <a:xfrm>
            <a:off x="344556" y="1690688"/>
            <a:ext cx="1994758" cy="1995047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Control de genealogías 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C529748-5585-4253-B367-296902964E40}"/>
              </a:ext>
            </a:extLst>
          </p:cNvPr>
          <p:cNvCxnSpPr>
            <a:cxnSpLocks/>
            <a:stCxn id="6" idx="6"/>
          </p:cNvCxnSpPr>
          <p:nvPr/>
        </p:nvCxnSpPr>
        <p:spPr>
          <a:xfrm>
            <a:off x="2339314" y="2688212"/>
            <a:ext cx="1186475" cy="939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CDFCE80D-9376-474E-ACD9-2DB0EF9B8D69}"/>
              </a:ext>
            </a:extLst>
          </p:cNvPr>
          <p:cNvSpPr/>
          <p:nvPr/>
        </p:nvSpPr>
        <p:spPr>
          <a:xfrm>
            <a:off x="174192" y="4311469"/>
            <a:ext cx="1994758" cy="1995047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Control de altas y bajas  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CFB16325-06C5-4C46-B793-1DDB136C46DC}"/>
              </a:ext>
            </a:extLst>
          </p:cNvPr>
          <p:cNvCxnSpPr>
            <a:cxnSpLocks/>
            <a:stCxn id="10" idx="6"/>
          </p:cNvCxnSpPr>
          <p:nvPr/>
        </p:nvCxnSpPr>
        <p:spPr>
          <a:xfrm flipV="1">
            <a:off x="2168950" y="5167312"/>
            <a:ext cx="1084309" cy="14168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iagrama de flujo: conector 12">
            <a:extLst>
              <a:ext uri="{FF2B5EF4-FFF2-40B4-BE49-F238E27FC236}">
                <a16:creationId xmlns:a16="http://schemas.microsoft.com/office/drawing/2014/main" id="{76FEC875-9C79-4321-99E5-5151BE0E5594}"/>
              </a:ext>
            </a:extLst>
          </p:cNvPr>
          <p:cNvSpPr/>
          <p:nvPr/>
        </p:nvSpPr>
        <p:spPr>
          <a:xfrm>
            <a:off x="8208071" y="1403527"/>
            <a:ext cx="2126183" cy="1574196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Calificaciones  lineales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2DAB208E-A4D7-4EEA-85E1-F06621676395}"/>
              </a:ext>
            </a:extLst>
          </p:cNvPr>
          <p:cNvCxnSpPr>
            <a:cxnSpLocks/>
            <a:endCxn id="13" idx="3"/>
          </p:cNvCxnSpPr>
          <p:nvPr/>
        </p:nvCxnSpPr>
        <p:spPr>
          <a:xfrm flipV="1">
            <a:off x="7406101" y="2747187"/>
            <a:ext cx="1113342" cy="1115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grama de flujo: conector 15">
            <a:extLst>
              <a:ext uri="{FF2B5EF4-FFF2-40B4-BE49-F238E27FC236}">
                <a16:creationId xmlns:a16="http://schemas.microsoft.com/office/drawing/2014/main" id="{D939E9A5-530C-410A-94CF-689038F15E38}"/>
              </a:ext>
            </a:extLst>
          </p:cNvPr>
          <p:cNvSpPr/>
          <p:nvPr/>
        </p:nvSpPr>
        <p:spPr>
          <a:xfrm>
            <a:off x="3684064" y="1333433"/>
            <a:ext cx="1703251" cy="1387714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Control de pesos en vivo 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E8AA972-D243-4DC2-B772-4C80628DFDA0}"/>
              </a:ext>
            </a:extLst>
          </p:cNvPr>
          <p:cNvCxnSpPr>
            <a:cxnSpLocks/>
            <a:stCxn id="5" idx="0"/>
            <a:endCxn id="16" idx="5"/>
          </p:cNvCxnSpPr>
          <p:nvPr/>
        </p:nvCxnSpPr>
        <p:spPr>
          <a:xfrm flipH="1" flipV="1">
            <a:off x="5137880" y="2517921"/>
            <a:ext cx="214722" cy="447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iagrama de flujo: conector 22">
            <a:extLst>
              <a:ext uri="{FF2B5EF4-FFF2-40B4-BE49-F238E27FC236}">
                <a16:creationId xmlns:a16="http://schemas.microsoft.com/office/drawing/2014/main" id="{C686317F-58A3-4B9A-9C6F-A9283FDC07AD}"/>
              </a:ext>
            </a:extLst>
          </p:cNvPr>
          <p:cNvSpPr/>
          <p:nvPr/>
        </p:nvSpPr>
        <p:spPr>
          <a:xfrm>
            <a:off x="9142086" y="4223216"/>
            <a:ext cx="1761928" cy="1496285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Control de sacrificios </a:t>
            </a: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533868CC-A01E-4E59-992C-AFF2C29F30A5}"/>
              </a:ext>
            </a:extLst>
          </p:cNvPr>
          <p:cNvCxnSpPr>
            <a:cxnSpLocks/>
            <a:stCxn id="23" idx="2"/>
            <a:endCxn id="5" idx="6"/>
          </p:cNvCxnSpPr>
          <p:nvPr/>
        </p:nvCxnSpPr>
        <p:spPr>
          <a:xfrm flipH="1" flipV="1">
            <a:off x="7609590" y="4470404"/>
            <a:ext cx="1532496" cy="500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ítulo 1">
            <a:extLst>
              <a:ext uri="{FF2B5EF4-FFF2-40B4-BE49-F238E27FC236}">
                <a16:creationId xmlns:a16="http://schemas.microsoft.com/office/drawing/2014/main" id="{95FAE33F-235C-4DA6-86AC-AC631EC8D61C}"/>
              </a:ext>
            </a:extLst>
          </p:cNvPr>
          <p:cNvSpPr txBox="1">
            <a:spLocks/>
          </p:cNvSpPr>
          <p:nvPr/>
        </p:nvSpPr>
        <p:spPr>
          <a:xfrm>
            <a:off x="530088" y="394619"/>
            <a:ext cx="7787364" cy="1003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accent1"/>
                </a:solidFill>
              </a:rPr>
              <a:t>1 </a:t>
            </a:r>
            <a:r>
              <a:rPr lang="es-ES" sz="3200" dirty="0"/>
              <a:t>|</a:t>
            </a:r>
            <a:r>
              <a:rPr lang="es-ES" sz="3200" dirty="0">
                <a:solidFill>
                  <a:schemeClr val="accent1"/>
                </a:solidFill>
              </a:rPr>
              <a:t> SITUACIÓN ACTUAL DE LAS ASOCIACIONES DE RAZA PURA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AB63056-A0D2-40AE-A464-5EE7416E4199}"/>
              </a:ext>
            </a:extLst>
          </p:cNvPr>
          <p:cNvSpPr txBox="1"/>
          <p:nvPr/>
        </p:nvSpPr>
        <p:spPr>
          <a:xfrm>
            <a:off x="5809483" y="6222985"/>
            <a:ext cx="6665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Control de rendimientos actual Raza Limusina en España</a:t>
            </a:r>
          </a:p>
        </p:txBody>
      </p:sp>
    </p:spTree>
    <p:extLst>
      <p:ext uri="{BB962C8B-B14F-4D97-AF65-F5344CB8AC3E}">
        <p14:creationId xmlns:p14="http://schemas.microsoft.com/office/powerpoint/2010/main" val="778954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Resultado de imagen de dehesa vacas">
            <a:extLst>
              <a:ext uri="{FF2B5EF4-FFF2-40B4-BE49-F238E27FC236}">
                <a16:creationId xmlns:a16="http://schemas.microsoft.com/office/drawing/2014/main" id="{62F06A50-9B4F-41D6-AA80-EB03B08CD2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0" y="0"/>
            <a:ext cx="12192000" cy="685799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razalimusin.org/templates/images/corporativo/logo-federacion-espanola-criadores.png">
            <a:extLst>
              <a:ext uri="{FF2B5EF4-FFF2-40B4-BE49-F238E27FC236}">
                <a16:creationId xmlns:a16="http://schemas.microsoft.com/office/drawing/2014/main" id="{2BCFE2E9-89FE-4897-8CFD-B7CE81C65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506" y="652901"/>
            <a:ext cx="3202505" cy="680532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ítulo 1">
            <a:extLst>
              <a:ext uri="{FF2B5EF4-FFF2-40B4-BE49-F238E27FC236}">
                <a16:creationId xmlns:a16="http://schemas.microsoft.com/office/drawing/2014/main" id="{95FAE33F-235C-4DA6-86AC-AC631EC8D61C}"/>
              </a:ext>
            </a:extLst>
          </p:cNvPr>
          <p:cNvSpPr txBox="1">
            <a:spLocks/>
          </p:cNvSpPr>
          <p:nvPr/>
        </p:nvSpPr>
        <p:spPr>
          <a:xfrm>
            <a:off x="419853" y="262587"/>
            <a:ext cx="79785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accent1"/>
                </a:solidFill>
              </a:rPr>
              <a:t>1 </a:t>
            </a:r>
            <a:r>
              <a:rPr lang="es-ES" sz="3200" dirty="0"/>
              <a:t>|</a:t>
            </a:r>
            <a:r>
              <a:rPr lang="es-ES" sz="3200" dirty="0">
                <a:solidFill>
                  <a:schemeClr val="accent1"/>
                </a:solidFill>
              </a:rPr>
              <a:t> EVOLUCIÓN DE LAS ASOCIACIONES DE RAZA PURA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1A9043F-E728-40F2-BA9F-C75D8BBAD885}"/>
              </a:ext>
            </a:extLst>
          </p:cNvPr>
          <p:cNvSpPr txBox="1"/>
          <p:nvPr/>
        </p:nvSpPr>
        <p:spPr>
          <a:xfrm>
            <a:off x="609600" y="1333433"/>
            <a:ext cx="7381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Raza Limusina en España – tendencias genéticas 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1BEDF7D8-810A-49ED-ACBF-C9FDDE39B7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971"/>
          <a:stretch/>
        </p:blipFill>
        <p:spPr>
          <a:xfrm>
            <a:off x="6201762" y="2189978"/>
            <a:ext cx="5592929" cy="342027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34849DF-6C7B-454F-873A-A4EDB29DF4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971"/>
          <a:stretch/>
        </p:blipFill>
        <p:spPr>
          <a:xfrm>
            <a:off x="211524" y="2189978"/>
            <a:ext cx="5592929" cy="3420274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327C6D6A-F637-4A39-A1D6-4C95BFF16CAA}"/>
              </a:ext>
            </a:extLst>
          </p:cNvPr>
          <p:cNvSpPr txBox="1"/>
          <p:nvPr/>
        </p:nvSpPr>
        <p:spPr>
          <a:xfrm>
            <a:off x="419853" y="5919692"/>
            <a:ext cx="1065896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2800" dirty="0">
                <a:highlight>
                  <a:srgbClr val="FFFF00"/>
                </a:highlight>
              </a:rPr>
              <a:t>NECESIDAD DE MAYOR CANTIDAD DE INFORMACIÓN EN CARACTERES FUNCIONALES</a:t>
            </a:r>
          </a:p>
        </p:txBody>
      </p:sp>
      <p:sp>
        <p:nvSpPr>
          <p:cNvPr id="30" name="Diagrama de flujo: conector 29">
            <a:extLst>
              <a:ext uri="{FF2B5EF4-FFF2-40B4-BE49-F238E27FC236}">
                <a16:creationId xmlns:a16="http://schemas.microsoft.com/office/drawing/2014/main" id="{1D824B2A-DA9C-4130-BF1D-4EC0A7F8E080}"/>
              </a:ext>
            </a:extLst>
          </p:cNvPr>
          <p:cNvSpPr/>
          <p:nvPr/>
        </p:nvSpPr>
        <p:spPr>
          <a:xfrm>
            <a:off x="3417148" y="2658996"/>
            <a:ext cx="913350" cy="541676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0,7 kg</a:t>
            </a:r>
          </a:p>
        </p:txBody>
      </p:sp>
      <p:sp>
        <p:nvSpPr>
          <p:cNvPr id="32" name="Diagrama de flujo: conector 31">
            <a:extLst>
              <a:ext uri="{FF2B5EF4-FFF2-40B4-BE49-F238E27FC236}">
                <a16:creationId xmlns:a16="http://schemas.microsoft.com/office/drawing/2014/main" id="{E7587E78-B388-49FD-AE08-FBBDDB0F703E}"/>
              </a:ext>
            </a:extLst>
          </p:cNvPr>
          <p:cNvSpPr/>
          <p:nvPr/>
        </p:nvSpPr>
        <p:spPr>
          <a:xfrm>
            <a:off x="9592368" y="2189978"/>
            <a:ext cx="1100780" cy="541676"/>
          </a:xfrm>
          <a:prstGeom prst="flowChartConnector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2 días</a:t>
            </a:r>
          </a:p>
        </p:txBody>
      </p:sp>
      <p:sp>
        <p:nvSpPr>
          <p:cNvPr id="11" name="Diagrama de flujo: conector 10">
            <a:extLst>
              <a:ext uri="{FF2B5EF4-FFF2-40B4-BE49-F238E27FC236}">
                <a16:creationId xmlns:a16="http://schemas.microsoft.com/office/drawing/2014/main" id="{4FD33FCF-69A4-41AD-8713-5C3452E7FDC9}"/>
              </a:ext>
            </a:extLst>
          </p:cNvPr>
          <p:cNvSpPr/>
          <p:nvPr/>
        </p:nvSpPr>
        <p:spPr>
          <a:xfrm>
            <a:off x="4891104" y="2586381"/>
            <a:ext cx="913349" cy="541676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1,3 kg</a:t>
            </a:r>
          </a:p>
        </p:txBody>
      </p:sp>
      <p:sp>
        <p:nvSpPr>
          <p:cNvPr id="12" name="Diagrama de flujo: conector 11">
            <a:extLst>
              <a:ext uri="{FF2B5EF4-FFF2-40B4-BE49-F238E27FC236}">
                <a16:creationId xmlns:a16="http://schemas.microsoft.com/office/drawing/2014/main" id="{6DAA0273-4386-494A-9E04-DC34E0AB4F91}"/>
              </a:ext>
            </a:extLst>
          </p:cNvPr>
          <p:cNvSpPr/>
          <p:nvPr/>
        </p:nvSpPr>
        <p:spPr>
          <a:xfrm>
            <a:off x="10894687" y="3428998"/>
            <a:ext cx="1100780" cy="541676"/>
          </a:xfrm>
          <a:prstGeom prst="flowChartConnector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6 días</a:t>
            </a:r>
          </a:p>
        </p:txBody>
      </p:sp>
    </p:spTree>
    <p:extLst>
      <p:ext uri="{BB962C8B-B14F-4D97-AF65-F5344CB8AC3E}">
        <p14:creationId xmlns:p14="http://schemas.microsoft.com/office/powerpoint/2010/main" val="4166327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sultado de imagen de dehesa vacas">
            <a:extLst>
              <a:ext uri="{FF2B5EF4-FFF2-40B4-BE49-F238E27FC236}">
                <a16:creationId xmlns:a16="http://schemas.microsoft.com/office/drawing/2014/main" id="{740A197D-153C-4D78-B4D5-D0E019AE6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0" y="0"/>
            <a:ext cx="12192000" cy="685799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AA053D9-5994-4EC9-8583-CE67CD08B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53" y="262587"/>
            <a:ext cx="7978559" cy="1325563"/>
          </a:xfrm>
        </p:spPr>
        <p:txBody>
          <a:bodyPr>
            <a:normAutofit/>
          </a:bodyPr>
          <a:lstStyle/>
          <a:p>
            <a:r>
              <a:rPr lang="es-ES" sz="3200" dirty="0">
                <a:solidFill>
                  <a:schemeClr val="accent1"/>
                </a:solidFill>
              </a:rPr>
              <a:t>2 </a:t>
            </a:r>
            <a:r>
              <a:rPr lang="es-ES" sz="3200" dirty="0"/>
              <a:t>|</a:t>
            </a:r>
            <a:r>
              <a:rPr lang="es-ES" sz="3200" dirty="0">
                <a:solidFill>
                  <a:schemeClr val="accent1"/>
                </a:solidFill>
              </a:rPr>
              <a:t> IMPORTANCIA DE LAS ASOCIACIONES DE RAZA PURA</a:t>
            </a:r>
          </a:p>
        </p:txBody>
      </p:sp>
      <p:pic>
        <p:nvPicPr>
          <p:cNvPr id="4" name="Picture 2" descr="http://www.razalimusin.org/templates/images/corporativo/logo-federacion-espanola-criadores.png">
            <a:extLst>
              <a:ext uri="{FF2B5EF4-FFF2-40B4-BE49-F238E27FC236}">
                <a16:creationId xmlns:a16="http://schemas.microsoft.com/office/drawing/2014/main" id="{2BCFE2E9-89FE-4897-8CFD-B7CE81C65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642" y="585102"/>
            <a:ext cx="3202505" cy="680532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8B1A648-8F8B-4C62-970B-70838FA69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133" y="1588150"/>
            <a:ext cx="10789733" cy="394906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6788081-3ADB-4EE6-AEA3-891E5A924A2B}"/>
              </a:ext>
            </a:extLst>
          </p:cNvPr>
          <p:cNvSpPr txBox="1"/>
          <p:nvPr/>
        </p:nvSpPr>
        <p:spPr>
          <a:xfrm>
            <a:off x="701133" y="5711687"/>
            <a:ext cx="10789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COLABORACIÓN E INTEGRACIÓN DE LA INFORMACIÓN = MEJORA DE  FIABILIDAD + MAYOR INFORMACIÓN PARA EL GANADERO 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9F9B877-BA0C-41D5-BA5A-6DEF11461A67}"/>
              </a:ext>
            </a:extLst>
          </p:cNvPr>
          <p:cNvSpPr txBox="1"/>
          <p:nvPr/>
        </p:nvSpPr>
        <p:spPr>
          <a:xfrm>
            <a:off x="3184076" y="1576759"/>
            <a:ext cx="6760563" cy="430887"/>
          </a:xfrm>
          <a:prstGeom prst="rect">
            <a:avLst/>
          </a:prstGeom>
          <a:solidFill>
            <a:srgbClr val="FBFB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/>
              <a:t>NÚMERO DE NODRIZAS POR ORGANIZACIÓN </a:t>
            </a:r>
          </a:p>
        </p:txBody>
      </p:sp>
    </p:spTree>
    <p:extLst>
      <p:ext uri="{BB962C8B-B14F-4D97-AF65-F5344CB8AC3E}">
        <p14:creationId xmlns:p14="http://schemas.microsoft.com/office/powerpoint/2010/main" val="3629452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do de imagen de dehesa vacas">
            <a:extLst>
              <a:ext uri="{FF2B5EF4-FFF2-40B4-BE49-F238E27FC236}">
                <a16:creationId xmlns:a16="http://schemas.microsoft.com/office/drawing/2014/main" id="{EA3B099F-3637-4307-8EA8-3A0E01A820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0" y="4"/>
            <a:ext cx="12192000" cy="685799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AA053D9-5994-4EC9-8583-CE67CD08B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365125"/>
            <a:ext cx="7936355" cy="809945"/>
          </a:xfrm>
        </p:spPr>
        <p:txBody>
          <a:bodyPr>
            <a:normAutofit/>
          </a:bodyPr>
          <a:lstStyle/>
          <a:p>
            <a:r>
              <a:rPr lang="es-ES" sz="3200">
                <a:solidFill>
                  <a:schemeClr val="accent1"/>
                </a:solidFill>
              </a:rPr>
              <a:t>2 </a:t>
            </a:r>
            <a:r>
              <a:rPr lang="es-ES" sz="3200"/>
              <a:t>|</a:t>
            </a:r>
            <a:r>
              <a:rPr lang="es-ES" sz="3200">
                <a:solidFill>
                  <a:schemeClr val="accent1"/>
                </a:solidFill>
              </a:rPr>
              <a:t> IMPORTANCIA DE LAS ASOCIACIONES DE RAZA PURA</a:t>
            </a:r>
            <a:endParaRPr lang="es-ES" sz="3200" dirty="0">
              <a:solidFill>
                <a:schemeClr val="accent1"/>
              </a:solidFill>
            </a:endParaRPr>
          </a:p>
        </p:txBody>
      </p:sp>
      <p:pic>
        <p:nvPicPr>
          <p:cNvPr id="4" name="Picture 2" descr="http://www.razalimusin.org/templates/images/corporativo/logo-federacion-espanola-criadores.png">
            <a:extLst>
              <a:ext uri="{FF2B5EF4-FFF2-40B4-BE49-F238E27FC236}">
                <a16:creationId xmlns:a16="http://schemas.microsoft.com/office/drawing/2014/main" id="{2BCFE2E9-89FE-4897-8CFD-B7CE81C65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506" y="652901"/>
            <a:ext cx="3202505" cy="680532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9D12EFEA-54D2-41EC-B4C9-C1EAED6FC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989" y="1825625"/>
            <a:ext cx="5648011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ES" sz="4100" b="1" dirty="0"/>
              <a:t>¿Qué aportan las Asociaciones de Raza Pura a la cabaña de vacuno?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s-ES" sz="3600" dirty="0"/>
              <a:t>Incremento de la producción mediante la difusión de ejemplares seleccionados: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es-ES" sz="3200" dirty="0"/>
              <a:t>Mejora de las cualidades maternales.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es-ES" sz="3200" dirty="0"/>
              <a:t>Mejora de la producción cárnica.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es-ES" sz="3200" dirty="0"/>
              <a:t>Mejora de la funcionalidad.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s-ES" sz="3600" dirty="0"/>
              <a:t>Seguridad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s-ES" sz="3600" dirty="0"/>
              <a:t>Información, lo que permite seguir avanzando en la mejora de los objetivos de selección. 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es-ES" sz="32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C3A9125-8336-4526-83DA-5FB524865D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8" r="18124" b="10533"/>
          <a:stretch/>
        </p:blipFill>
        <p:spPr>
          <a:xfrm>
            <a:off x="6319994" y="2186479"/>
            <a:ext cx="5648012" cy="350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08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do de imagen de dehesa vacas">
            <a:extLst>
              <a:ext uri="{FF2B5EF4-FFF2-40B4-BE49-F238E27FC236}">
                <a16:creationId xmlns:a16="http://schemas.microsoft.com/office/drawing/2014/main" id="{EA3B099F-3637-4307-8EA8-3A0E01A820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13252" y="5003"/>
            <a:ext cx="12192000" cy="685799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AA053D9-5994-4EC9-8583-CE67CD08B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365125"/>
            <a:ext cx="7936355" cy="809945"/>
          </a:xfrm>
        </p:spPr>
        <p:txBody>
          <a:bodyPr>
            <a:normAutofit/>
          </a:bodyPr>
          <a:lstStyle/>
          <a:p>
            <a:r>
              <a:rPr lang="es-ES" sz="3200" dirty="0">
                <a:solidFill>
                  <a:schemeClr val="accent1"/>
                </a:solidFill>
              </a:rPr>
              <a:t>3 </a:t>
            </a:r>
            <a:r>
              <a:rPr lang="es-ES" sz="3200" dirty="0"/>
              <a:t>|</a:t>
            </a:r>
            <a:r>
              <a:rPr lang="es-ES" sz="3200" dirty="0">
                <a:solidFill>
                  <a:schemeClr val="accent1"/>
                </a:solidFill>
              </a:rPr>
              <a:t>FUTURO ASOCIACIONES DE RAZA PURA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0513B1-CC92-4772-8821-02735613B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984" y="1423765"/>
            <a:ext cx="10893288" cy="4785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Optimización del uso de la información y traslado al ganadero.</a:t>
            </a:r>
          </a:p>
          <a:p>
            <a:pPr marL="0" indent="0" algn="just">
              <a:buNone/>
            </a:pPr>
            <a:endParaRPr lang="es-E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4" name="Picture 2" descr="http://www.razalimusin.org/templates/images/corporativo/logo-federacion-espanola-criadores.png">
            <a:extLst>
              <a:ext uri="{FF2B5EF4-FFF2-40B4-BE49-F238E27FC236}">
                <a16:creationId xmlns:a16="http://schemas.microsoft.com/office/drawing/2014/main" id="{2BCFE2E9-89FE-4897-8CFD-B7CE81C65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506" y="652901"/>
            <a:ext cx="3202505" cy="680532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agrama de flujo: conector 6">
            <a:extLst>
              <a:ext uri="{FF2B5EF4-FFF2-40B4-BE49-F238E27FC236}">
                <a16:creationId xmlns:a16="http://schemas.microsoft.com/office/drawing/2014/main" id="{F2418BB9-D779-4D85-8569-66DE8B2D7231}"/>
              </a:ext>
            </a:extLst>
          </p:cNvPr>
          <p:cNvSpPr/>
          <p:nvPr/>
        </p:nvSpPr>
        <p:spPr>
          <a:xfrm>
            <a:off x="414338" y="1410323"/>
            <a:ext cx="448918" cy="4785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</a:t>
            </a:r>
          </a:p>
        </p:txBody>
      </p:sp>
      <p:sp>
        <p:nvSpPr>
          <p:cNvPr id="8" name="Diagrama de flujo: conector 7">
            <a:extLst>
              <a:ext uri="{FF2B5EF4-FFF2-40B4-BE49-F238E27FC236}">
                <a16:creationId xmlns:a16="http://schemas.microsoft.com/office/drawing/2014/main" id="{F6E9A1E5-B211-4D90-A09D-4B0980BBE0FB}"/>
              </a:ext>
            </a:extLst>
          </p:cNvPr>
          <p:cNvSpPr/>
          <p:nvPr/>
        </p:nvSpPr>
        <p:spPr>
          <a:xfrm>
            <a:off x="414338" y="2244620"/>
            <a:ext cx="448918" cy="4785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</a:t>
            </a:r>
          </a:p>
        </p:txBody>
      </p:sp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9E86D5A9-AD8E-4B54-A7B3-A94C1F29CE29}"/>
              </a:ext>
            </a:extLst>
          </p:cNvPr>
          <p:cNvSpPr/>
          <p:nvPr/>
        </p:nvSpPr>
        <p:spPr>
          <a:xfrm>
            <a:off x="414338" y="3895589"/>
            <a:ext cx="448918" cy="4785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A3279AF-0A0C-4EB0-9040-2D0AD5522175}"/>
              </a:ext>
            </a:extLst>
          </p:cNvPr>
          <p:cNvSpPr/>
          <p:nvPr/>
        </p:nvSpPr>
        <p:spPr>
          <a:xfrm>
            <a:off x="597384" y="1971225"/>
            <a:ext cx="113354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Inclusión de nuevas fuentes de información.</a:t>
            </a:r>
          </a:p>
          <a:p>
            <a:pPr lvl="1" algn="just"/>
            <a:r>
              <a:rPr lang="es-E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Colaboración con otras organizaciones de productores. </a:t>
            </a:r>
          </a:p>
          <a:p>
            <a:pPr lvl="1" algn="just"/>
            <a:r>
              <a:rPr lang="es-ES" sz="2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GESVAC 4.0 supone la colaboración e integración de toda la información generada por el sector vacuno de carne.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CDB9723-D05D-43F9-8111-355A293F96C2}"/>
              </a:ext>
            </a:extLst>
          </p:cNvPr>
          <p:cNvSpPr/>
          <p:nvPr/>
        </p:nvSpPr>
        <p:spPr>
          <a:xfrm>
            <a:off x="631342" y="3770915"/>
            <a:ext cx="109558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Impulso de los criterios de selección y establecimiento de otros nuevos.</a:t>
            </a:r>
          </a:p>
          <a:p>
            <a:pPr lvl="1" algn="just"/>
            <a:r>
              <a:rPr lang="es-ES" sz="2800" dirty="0">
                <a:latin typeface="BrowalliaUPC" panose="020B0604020202020204" pitchFamily="34" charset="-34"/>
                <a:cs typeface="BrowalliaUPC" panose="020B0604020202020204" pitchFamily="34" charset="-34"/>
              </a:rPr>
              <a:t>Fertilidad </a:t>
            </a:r>
          </a:p>
          <a:p>
            <a:pPr lvl="1" algn="just"/>
            <a:r>
              <a:rPr lang="es-ES" sz="2800" dirty="0">
                <a:latin typeface="BrowalliaUPC" panose="020B0604020202020204" pitchFamily="34" charset="-34"/>
                <a:cs typeface="BrowalliaUPC" panose="020B0604020202020204" pitchFamily="34" charset="-34"/>
              </a:rPr>
              <a:t>Rentabilidad </a:t>
            </a:r>
          </a:p>
          <a:p>
            <a:pPr lvl="1" algn="just"/>
            <a:r>
              <a:rPr lang="es-ES" sz="2800" dirty="0">
                <a:latin typeface="BrowalliaUPC" panose="020B0604020202020204" pitchFamily="34" charset="-34"/>
                <a:cs typeface="BrowalliaUPC" panose="020B0604020202020204" pitchFamily="34" charset="-34"/>
              </a:rPr>
              <a:t>Eficiencia</a:t>
            </a:r>
          </a:p>
          <a:p>
            <a:pPr lvl="1" algn="just"/>
            <a:r>
              <a:rPr lang="es-ES" sz="2800" dirty="0">
                <a:latin typeface="BrowalliaUPC" panose="020B0604020202020204" pitchFamily="34" charset="-34"/>
                <a:cs typeface="BrowalliaUPC" panose="020B0604020202020204" pitchFamily="34" charset="-34"/>
              </a:rPr>
              <a:t>Comportamiento al sacrificio </a:t>
            </a:r>
          </a:p>
        </p:txBody>
      </p:sp>
      <p:sp>
        <p:nvSpPr>
          <p:cNvPr id="14" name="Diagrama de flujo: conector 13">
            <a:extLst>
              <a:ext uri="{FF2B5EF4-FFF2-40B4-BE49-F238E27FC236}">
                <a16:creationId xmlns:a16="http://schemas.microsoft.com/office/drawing/2014/main" id="{4D95369C-8F05-47A0-A8EF-92F0319AE866}"/>
              </a:ext>
            </a:extLst>
          </p:cNvPr>
          <p:cNvSpPr/>
          <p:nvPr/>
        </p:nvSpPr>
        <p:spPr>
          <a:xfrm>
            <a:off x="414338" y="6055521"/>
            <a:ext cx="448918" cy="4785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4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1EE401A-4C51-41AA-AD13-F584D80BB6EC}"/>
              </a:ext>
            </a:extLst>
          </p:cNvPr>
          <p:cNvSpPr/>
          <p:nvPr/>
        </p:nvSpPr>
        <p:spPr>
          <a:xfrm>
            <a:off x="597384" y="6101124"/>
            <a:ext cx="109558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sz="2800" b="1" i="1" dirty="0">
                <a:latin typeface="BrowalliaUPC" panose="020B0604020202020204" pitchFamily="34" charset="-34"/>
                <a:cs typeface="BrowalliaUPC" panose="020B0604020202020204" pitchFamily="34" charset="-34"/>
              </a:rPr>
              <a:t>Propulsar la competitividad del vacuno de carne en un marco de sostenibilidad y eficiencia.  </a:t>
            </a:r>
          </a:p>
        </p:txBody>
      </p:sp>
    </p:spTree>
    <p:extLst>
      <p:ext uri="{BB962C8B-B14F-4D97-AF65-F5344CB8AC3E}">
        <p14:creationId xmlns:p14="http://schemas.microsoft.com/office/powerpoint/2010/main" val="1106839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Personalizado 2">
      <a:majorFont>
        <a:latin typeface="Tw Cen MT Condensed"/>
        <a:ea typeface=""/>
        <a:cs typeface=""/>
      </a:majorFont>
      <a:minorFont>
        <a:latin typeface="BrowalliaUPC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556</TotalTime>
  <Words>471</Words>
  <Application>Microsoft Office PowerPoint</Application>
  <PresentationFormat>Panorámica</PresentationFormat>
  <Paragraphs>79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BrowalliaUPC</vt:lpstr>
      <vt:lpstr>Tw Cen MT Condensed</vt:lpstr>
      <vt:lpstr>Office Theme</vt:lpstr>
      <vt:lpstr>Presentación de PowerPoint</vt:lpstr>
      <vt:lpstr>JORNADA GRUPO OPERATIVO GESVAC 4.0</vt:lpstr>
      <vt:lpstr>1 | SITUACIÓN ACTUAL DE LAS ASOCIACIONES DE RAZA PURA</vt:lpstr>
      <vt:lpstr>1 | SITUACIÓN ACTUAL DE LAS ASOCIACIONES DE RAZA PURA</vt:lpstr>
      <vt:lpstr>Presentación de PowerPoint</vt:lpstr>
      <vt:lpstr>Presentación de PowerPoint</vt:lpstr>
      <vt:lpstr>2 | IMPORTANCIA DE LAS ASOCIACIONES DE RAZA PURA</vt:lpstr>
      <vt:lpstr>2 | IMPORTANCIA DE LAS ASOCIACIONES DE RAZA PURA</vt:lpstr>
      <vt:lpstr>3 |FUTURO ASOCIACIONES DE RAZA PURA</vt:lpstr>
      <vt:lpstr>4 | GESVAC 4.0</vt:lpstr>
      <vt:lpstr>Gracias por su atención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LIMUSIN</dc:creator>
  <cp:lastModifiedBy>LIMUSIN</cp:lastModifiedBy>
  <cp:revision>35</cp:revision>
  <dcterms:created xsi:type="dcterms:W3CDTF">2018-10-26T11:50:05Z</dcterms:created>
  <dcterms:modified xsi:type="dcterms:W3CDTF">2018-11-02T12:25:58Z</dcterms:modified>
</cp:coreProperties>
</file>